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Karnchang SemiCondensed Bold" charset="1" panose="00000000000000000000"/>
      <p:regular r:id="rId32"/>
    </p:embeddedFont>
    <p:embeddedFont>
      <p:font typeface="Quark" charset="1" panose="02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Freeform 3" id="3"/>
          <p:cNvSpPr/>
          <p:nvPr/>
        </p:nvSpPr>
        <p:spPr>
          <a:xfrm flipH="false" flipV="false" rot="0">
            <a:off x="13132625" y="7379811"/>
            <a:ext cx="4815191" cy="4114800"/>
          </a:xfrm>
          <a:custGeom>
            <a:avLst/>
            <a:gdLst/>
            <a:ahLst/>
            <a:cxnLst/>
            <a:rect r="r" b="b" t="t" l="l"/>
            <a:pathLst>
              <a:path h="4114800" w="4815191">
                <a:moveTo>
                  <a:pt x="0" y="0"/>
                </a:moveTo>
                <a:lnTo>
                  <a:pt x="4815191" y="0"/>
                </a:lnTo>
                <a:lnTo>
                  <a:pt x="481519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5" id="5"/>
          <p:cNvGrpSpPr/>
          <p:nvPr/>
        </p:nvGrpSpPr>
        <p:grpSpPr>
          <a:xfrm rot="0">
            <a:off x="16042557" y="-380448"/>
            <a:ext cx="3086100" cy="7022063"/>
            <a:chOff x="0" y="0"/>
            <a:chExt cx="812800" cy="1849432"/>
          </a:xfrm>
        </p:grpSpPr>
        <p:sp>
          <p:nvSpPr>
            <p:cNvPr name="Freeform 6" id="6"/>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7" id="7"/>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042557" y="-3396291"/>
            <a:ext cx="3086100" cy="6792583"/>
            <a:chOff x="0" y="0"/>
            <a:chExt cx="812800" cy="1788993"/>
          </a:xfrm>
        </p:grpSpPr>
        <p:sp>
          <p:nvSpPr>
            <p:cNvPr name="Freeform 9" id="9"/>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0F7FE"/>
            </a:solidFill>
          </p:spPr>
        </p:sp>
        <p:sp>
          <p:nvSpPr>
            <p:cNvPr name="TextBox 10" id="10"/>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565436" y="666750"/>
            <a:ext cx="11549217" cy="3780314"/>
          </a:xfrm>
          <a:prstGeom prst="rect">
            <a:avLst/>
          </a:prstGeom>
        </p:spPr>
        <p:txBody>
          <a:bodyPr anchor="t" rtlCol="false" tIns="0" lIns="0" bIns="0" rIns="0">
            <a:spAutoFit/>
          </a:bodyPr>
          <a:lstStyle/>
          <a:p>
            <a:pPr algn="l">
              <a:lnSpc>
                <a:spcPts val="12312"/>
              </a:lnSpc>
            </a:pPr>
            <a:r>
              <a:rPr lang="en-US" sz="12190" b="true">
                <a:solidFill>
                  <a:srgbClr val="17415F"/>
                </a:solidFill>
                <a:latin typeface="Karnchang SemiCondensed Bold"/>
                <a:ea typeface="Karnchang SemiCondensed Bold"/>
                <a:cs typeface="Karnchang SemiCondensed Bold"/>
                <a:sym typeface="Karnchang SemiCondensed Bold"/>
              </a:rPr>
              <a:t>Palm Recognition Prototype</a:t>
            </a:r>
          </a:p>
        </p:txBody>
      </p:sp>
      <p:sp>
        <p:nvSpPr>
          <p:cNvPr name="TextBox 12" id="12"/>
          <p:cNvSpPr txBox="true"/>
          <p:nvPr/>
        </p:nvSpPr>
        <p:spPr>
          <a:xfrm rot="0">
            <a:off x="1565436" y="6398101"/>
            <a:ext cx="7310553" cy="1839596"/>
          </a:xfrm>
          <a:prstGeom prst="rect">
            <a:avLst/>
          </a:prstGeom>
        </p:spPr>
        <p:txBody>
          <a:bodyPr anchor="t" rtlCol="false" tIns="0" lIns="0" bIns="0" rIns="0">
            <a:spAutoFit/>
          </a:bodyPr>
          <a:lstStyle/>
          <a:p>
            <a:pPr algn="l">
              <a:lnSpc>
                <a:spcPts val="7279"/>
              </a:lnSpc>
            </a:pPr>
            <a:r>
              <a:rPr lang="en-US" sz="5199">
                <a:solidFill>
                  <a:srgbClr val="17415F"/>
                </a:solidFill>
                <a:latin typeface="Quark"/>
                <a:ea typeface="Quark"/>
                <a:cs typeface="Quark"/>
                <a:sym typeface="Quark"/>
              </a:rPr>
              <a:t>LYAN NAZHABIL D.</a:t>
            </a:r>
          </a:p>
          <a:p>
            <a:pPr algn="l">
              <a:lnSpc>
                <a:spcPts val="7279"/>
              </a:lnSpc>
            </a:pPr>
            <a:r>
              <a:rPr lang="en-US" sz="5199">
                <a:solidFill>
                  <a:srgbClr val="17415F"/>
                </a:solidFill>
                <a:latin typeface="Quark"/>
                <a:ea typeface="Quark"/>
                <a:cs typeface="Quark"/>
                <a:sym typeface="Quark"/>
              </a:rPr>
              <a:t>MOCHAMAD ZIDAN R.</a:t>
            </a:r>
          </a:p>
        </p:txBody>
      </p:sp>
      <p:grpSp>
        <p:nvGrpSpPr>
          <p:cNvPr name="Group 13" id="13"/>
          <p:cNvGrpSpPr/>
          <p:nvPr/>
        </p:nvGrpSpPr>
        <p:grpSpPr>
          <a:xfrm rot="0">
            <a:off x="17259300" y="-380448"/>
            <a:ext cx="3086100" cy="7022063"/>
            <a:chOff x="0" y="0"/>
            <a:chExt cx="812800" cy="1849432"/>
          </a:xfrm>
        </p:grpSpPr>
        <p:sp>
          <p:nvSpPr>
            <p:cNvPr name="Freeform 14" id="14"/>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5" id="15"/>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7259300" y="-3396291"/>
            <a:ext cx="3086100" cy="6792583"/>
            <a:chOff x="0" y="0"/>
            <a:chExt cx="812800" cy="1788993"/>
          </a:xfrm>
        </p:grpSpPr>
        <p:sp>
          <p:nvSpPr>
            <p:cNvPr name="Freeform 17" id="17"/>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8" id="18"/>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8229667" y="6398101"/>
            <a:ext cx="7310553" cy="1839596"/>
          </a:xfrm>
          <a:prstGeom prst="rect">
            <a:avLst/>
          </a:prstGeom>
        </p:spPr>
        <p:txBody>
          <a:bodyPr anchor="t" rtlCol="false" tIns="0" lIns="0" bIns="0" rIns="0">
            <a:spAutoFit/>
          </a:bodyPr>
          <a:lstStyle/>
          <a:p>
            <a:pPr algn="l">
              <a:lnSpc>
                <a:spcPts val="7279"/>
              </a:lnSpc>
            </a:pPr>
            <a:r>
              <a:rPr lang="en-US" sz="5199">
                <a:solidFill>
                  <a:srgbClr val="17415F"/>
                </a:solidFill>
                <a:latin typeface="Quark"/>
                <a:ea typeface="Quark"/>
                <a:cs typeface="Quark"/>
                <a:sym typeface="Quark"/>
              </a:rPr>
              <a:t>(2308428)</a:t>
            </a:r>
          </a:p>
          <a:p>
            <a:pPr algn="l">
              <a:lnSpc>
                <a:spcPts val="7279"/>
              </a:lnSpc>
            </a:pPr>
            <a:r>
              <a:rPr lang="en-US" sz="5199">
                <a:solidFill>
                  <a:srgbClr val="17415F"/>
                </a:solidFill>
                <a:latin typeface="Quark"/>
                <a:ea typeface="Quark"/>
                <a:cs typeface="Quark"/>
                <a:sym typeface="Quark"/>
              </a:rPr>
              <a:t>(2305464)</a:t>
            </a:r>
          </a:p>
        </p:txBody>
      </p:sp>
      <p:sp>
        <p:nvSpPr>
          <p:cNvPr name="TextBox 20" id="20"/>
          <p:cNvSpPr txBox="true"/>
          <p:nvPr/>
        </p:nvSpPr>
        <p:spPr>
          <a:xfrm rot="0">
            <a:off x="1565436" y="4623752"/>
            <a:ext cx="7310553" cy="915671"/>
          </a:xfrm>
          <a:prstGeom prst="rect">
            <a:avLst/>
          </a:prstGeom>
        </p:spPr>
        <p:txBody>
          <a:bodyPr anchor="t" rtlCol="false" tIns="0" lIns="0" bIns="0" rIns="0">
            <a:spAutoFit/>
          </a:bodyPr>
          <a:lstStyle/>
          <a:p>
            <a:pPr algn="l">
              <a:lnSpc>
                <a:spcPts val="7279"/>
              </a:lnSpc>
            </a:pPr>
            <a:r>
              <a:rPr lang="en-US" sz="5199">
                <a:solidFill>
                  <a:srgbClr val="17415F"/>
                </a:solidFill>
                <a:latin typeface="Quark"/>
                <a:ea typeface="Quark"/>
                <a:cs typeface="Quark"/>
                <a:sym typeface="Quark"/>
              </a:rPr>
              <a:t>FINANCIAL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28700" y="1028700"/>
            <a:ext cx="16230600" cy="3428714"/>
          </a:xfrm>
          <a:custGeom>
            <a:avLst/>
            <a:gdLst/>
            <a:ahLst/>
            <a:cxnLst/>
            <a:rect r="r" b="b" t="t" l="l"/>
            <a:pathLst>
              <a:path h="3428714" w="16230600">
                <a:moveTo>
                  <a:pt x="0" y="0"/>
                </a:moveTo>
                <a:lnTo>
                  <a:pt x="16230600" y="0"/>
                </a:lnTo>
                <a:lnTo>
                  <a:pt x="16230600" y="3428714"/>
                </a:lnTo>
                <a:lnTo>
                  <a:pt x="0" y="3428714"/>
                </a:lnTo>
                <a:lnTo>
                  <a:pt x="0" y="0"/>
                </a:lnTo>
                <a:close/>
              </a:path>
            </a:pathLst>
          </a:custGeom>
          <a:blipFill>
            <a:blip r:embed="rId2"/>
            <a:stretch>
              <a:fillRect l="0" t="0" r="0" b="0"/>
            </a:stretch>
          </a:blipFill>
        </p:spPr>
      </p:sp>
      <p:sp>
        <p:nvSpPr>
          <p:cNvPr name="Freeform 17" id="17"/>
          <p:cNvSpPr/>
          <p:nvPr/>
        </p:nvSpPr>
        <p:spPr>
          <a:xfrm flipH="false" flipV="false" rot="0">
            <a:off x="1028700" y="5175946"/>
            <a:ext cx="16230600" cy="3428714"/>
          </a:xfrm>
          <a:custGeom>
            <a:avLst/>
            <a:gdLst/>
            <a:ahLst/>
            <a:cxnLst/>
            <a:rect r="r" b="b" t="t" l="l"/>
            <a:pathLst>
              <a:path h="3428714" w="16230600">
                <a:moveTo>
                  <a:pt x="0" y="0"/>
                </a:moveTo>
                <a:lnTo>
                  <a:pt x="16230600" y="0"/>
                </a:lnTo>
                <a:lnTo>
                  <a:pt x="16230600" y="3428714"/>
                </a:lnTo>
                <a:lnTo>
                  <a:pt x="0" y="3428714"/>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0F7FE"/>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17415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9FCDF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50339" y="2597001"/>
            <a:ext cx="9806325" cy="3666646"/>
          </a:xfrm>
          <a:custGeom>
            <a:avLst/>
            <a:gdLst/>
            <a:ahLst/>
            <a:cxnLst/>
            <a:rect r="r" b="b" t="t" l="l"/>
            <a:pathLst>
              <a:path h="3666646" w="9806325">
                <a:moveTo>
                  <a:pt x="0" y="0"/>
                </a:moveTo>
                <a:lnTo>
                  <a:pt x="9806325" y="0"/>
                </a:lnTo>
                <a:lnTo>
                  <a:pt x="9806325" y="3666646"/>
                </a:lnTo>
                <a:lnTo>
                  <a:pt x="0" y="3666646"/>
                </a:lnTo>
                <a:lnTo>
                  <a:pt x="0" y="0"/>
                </a:lnTo>
                <a:close/>
              </a:path>
            </a:pathLst>
          </a:custGeom>
          <a:blipFill>
            <a:blip r:embed="rId2"/>
            <a:stretch>
              <a:fillRect l="-7234" t="-19349" r="-8009" b="-19349"/>
            </a:stretch>
          </a:blipFill>
        </p:spPr>
      </p:sp>
      <p:sp>
        <p:nvSpPr>
          <p:cNvPr name="TextBox 17" id="17"/>
          <p:cNvSpPr txBox="true"/>
          <p:nvPr/>
        </p:nvSpPr>
        <p:spPr>
          <a:xfrm rot="0">
            <a:off x="1565436" y="850989"/>
            <a:ext cx="8532387"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Build Base Model</a:t>
            </a:r>
          </a:p>
        </p:txBody>
      </p:sp>
      <p:sp>
        <p:nvSpPr>
          <p:cNvPr name="TextBox 18" id="18"/>
          <p:cNvSpPr txBox="true"/>
          <p:nvPr/>
        </p:nvSpPr>
        <p:spPr>
          <a:xfrm rot="0">
            <a:off x="1565436" y="6745626"/>
            <a:ext cx="9806325" cy="1481455"/>
          </a:xfrm>
          <a:prstGeom prst="rect">
            <a:avLst/>
          </a:prstGeom>
        </p:spPr>
        <p:txBody>
          <a:bodyPr anchor="t" rtlCol="false" tIns="0" lIns="0" bIns="0" rIns="0">
            <a:spAutoFit/>
          </a:bodyPr>
          <a:lstStyle/>
          <a:p>
            <a:pPr algn="just">
              <a:lnSpc>
                <a:spcPts val="3919"/>
              </a:lnSpc>
            </a:pPr>
            <a:r>
              <a:rPr lang="en-US" sz="2799">
                <a:solidFill>
                  <a:srgbClr val="17415F"/>
                </a:solidFill>
                <a:latin typeface="Quark"/>
                <a:ea typeface="Quark"/>
                <a:cs typeface="Quark"/>
                <a:sym typeface="Quark"/>
              </a:rPr>
              <a:t>Menggunakan teknik Transfer Learning dengan meminjam arsitektur MobileNetV2, sebuah model canggih yang sudah dilatih oleh Google pada jutaan gambar dari dataset ImageNet.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0F7FE"/>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17415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9FCDF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2515789"/>
            <a:ext cx="8217815" cy="3518701"/>
          </a:xfrm>
          <a:custGeom>
            <a:avLst/>
            <a:gdLst/>
            <a:ahLst/>
            <a:cxnLst/>
            <a:rect r="r" b="b" t="t" l="l"/>
            <a:pathLst>
              <a:path h="3518701" w="8217815">
                <a:moveTo>
                  <a:pt x="0" y="0"/>
                </a:moveTo>
                <a:lnTo>
                  <a:pt x="8217815" y="0"/>
                </a:lnTo>
                <a:lnTo>
                  <a:pt x="8217815" y="3518702"/>
                </a:lnTo>
                <a:lnTo>
                  <a:pt x="0" y="3518702"/>
                </a:lnTo>
                <a:lnTo>
                  <a:pt x="0" y="0"/>
                </a:lnTo>
                <a:close/>
              </a:path>
            </a:pathLst>
          </a:custGeom>
          <a:blipFill>
            <a:blip r:embed="rId2"/>
            <a:stretch>
              <a:fillRect l="-6312" t="-15922" r="-6312" b="-15922"/>
            </a:stretch>
          </a:blipFill>
        </p:spPr>
      </p:sp>
      <p:sp>
        <p:nvSpPr>
          <p:cNvPr name="TextBox 17" id="17"/>
          <p:cNvSpPr txBox="true"/>
          <p:nvPr/>
        </p:nvSpPr>
        <p:spPr>
          <a:xfrm rot="0">
            <a:off x="1565436" y="850989"/>
            <a:ext cx="8532387"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Build Base Model</a:t>
            </a:r>
          </a:p>
        </p:txBody>
      </p:sp>
      <p:sp>
        <p:nvSpPr>
          <p:cNvPr name="TextBox 18" id="18"/>
          <p:cNvSpPr txBox="true"/>
          <p:nvPr/>
        </p:nvSpPr>
        <p:spPr>
          <a:xfrm rot="0">
            <a:off x="10097823" y="2449114"/>
            <a:ext cx="6968484" cy="5939155"/>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17415F"/>
                </a:solidFill>
                <a:latin typeface="Quark"/>
                <a:ea typeface="Quark"/>
                <a:cs typeface="Quark"/>
                <a:sym typeface="Quark"/>
              </a:rPr>
              <a:t>Gambar masuk ke model, nilainya dinormalisasi (piksel 0-255 diubah menjadi 0-1), dan diperbanyak dengan augmentasi.</a:t>
            </a:r>
          </a:p>
          <a:p>
            <a:pPr algn="just" marL="604519" indent="-302260" lvl="1">
              <a:lnSpc>
                <a:spcPts val="3919"/>
              </a:lnSpc>
              <a:buFont typeface="Arial"/>
              <a:buChar char="•"/>
            </a:pPr>
            <a:r>
              <a:rPr lang="en-US" sz="2799">
                <a:solidFill>
                  <a:srgbClr val="17415F"/>
                </a:solidFill>
                <a:latin typeface="Quark"/>
                <a:ea typeface="Quark"/>
                <a:cs typeface="Quark"/>
                <a:sym typeface="Quark"/>
              </a:rPr>
              <a:t>Gambar kemudian dimasukkan ke "otak" MobileNetV2 untuk diekstrak fitur-fitur pentingnya (pola, tekstur, garis).</a:t>
            </a:r>
          </a:p>
          <a:p>
            <a:pPr algn="just" marL="604519" indent="-302260" lvl="1">
              <a:lnSpc>
                <a:spcPts val="3919"/>
              </a:lnSpc>
              <a:buFont typeface="Arial"/>
              <a:buChar char="•"/>
            </a:pPr>
            <a:r>
              <a:rPr lang="en-US" sz="2799">
                <a:solidFill>
                  <a:srgbClr val="17415F"/>
                </a:solidFill>
                <a:latin typeface="Quark"/>
                <a:ea typeface="Quark"/>
                <a:cs typeface="Quark"/>
                <a:sym typeface="Quark"/>
              </a:rPr>
              <a:t>Fitur-fitur yang kompleks diringkas menjadi sebuah vektor yang lebih sederhana.</a:t>
            </a:r>
          </a:p>
          <a:p>
            <a:pPr algn="just" marL="604519" indent="-302260" lvl="1">
              <a:lnSpc>
                <a:spcPts val="3919"/>
              </a:lnSpc>
              <a:buFont typeface="Arial"/>
              <a:buChar char="•"/>
            </a:pPr>
            <a:r>
              <a:rPr lang="en-US" sz="2799">
                <a:solidFill>
                  <a:srgbClr val="17415F"/>
                </a:solidFill>
                <a:latin typeface="Quark"/>
                <a:ea typeface="Quark"/>
                <a:cs typeface="Quark"/>
                <a:sym typeface="Quark"/>
              </a:rPr>
              <a:t>Lapisan Dropout lalu mematikan beberapa koneksi secara acak untuk mencegah model overfitting.</a:t>
            </a:r>
          </a:p>
          <a:p>
            <a:pPr algn="just">
              <a:lnSpc>
                <a:spcPts val="391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7427600" y="2566881"/>
            <a:ext cx="9620714" cy="5489548"/>
          </a:xfrm>
          <a:custGeom>
            <a:avLst/>
            <a:gdLst/>
            <a:ahLst/>
            <a:cxnLst/>
            <a:rect r="r" b="b" t="t" l="l"/>
            <a:pathLst>
              <a:path h="5489548" w="9620714">
                <a:moveTo>
                  <a:pt x="0" y="0"/>
                </a:moveTo>
                <a:lnTo>
                  <a:pt x="9620714" y="0"/>
                </a:lnTo>
                <a:lnTo>
                  <a:pt x="9620714" y="5489549"/>
                </a:lnTo>
                <a:lnTo>
                  <a:pt x="0" y="5489549"/>
                </a:lnTo>
                <a:lnTo>
                  <a:pt x="0" y="0"/>
                </a:lnTo>
                <a:close/>
              </a:path>
            </a:pathLst>
          </a:custGeom>
          <a:blipFill>
            <a:blip r:embed="rId2"/>
            <a:stretch>
              <a:fillRect l="0" t="0" r="0" b="0"/>
            </a:stretch>
          </a:blipFill>
        </p:spPr>
      </p:sp>
      <p:sp>
        <p:nvSpPr>
          <p:cNvPr name="Freeform 17" id="17"/>
          <p:cNvSpPr/>
          <p:nvPr/>
        </p:nvSpPr>
        <p:spPr>
          <a:xfrm flipH="false" flipV="false" rot="0">
            <a:off x="1567713" y="2566881"/>
            <a:ext cx="5296773" cy="2391624"/>
          </a:xfrm>
          <a:custGeom>
            <a:avLst/>
            <a:gdLst/>
            <a:ahLst/>
            <a:cxnLst/>
            <a:rect r="r" b="b" t="t" l="l"/>
            <a:pathLst>
              <a:path h="2391624" w="5296773">
                <a:moveTo>
                  <a:pt x="0" y="0"/>
                </a:moveTo>
                <a:lnTo>
                  <a:pt x="5296774" y="0"/>
                </a:lnTo>
                <a:lnTo>
                  <a:pt x="5296774" y="2391624"/>
                </a:lnTo>
                <a:lnTo>
                  <a:pt x="0" y="2391624"/>
                </a:lnTo>
                <a:lnTo>
                  <a:pt x="0" y="0"/>
                </a:lnTo>
                <a:close/>
              </a:path>
            </a:pathLst>
          </a:custGeom>
          <a:blipFill>
            <a:blip r:embed="rId3"/>
            <a:stretch>
              <a:fillRect l="-10911" t="-24827" r="-69334" b="-22375"/>
            </a:stretch>
          </a:blipFill>
        </p:spPr>
      </p:sp>
      <p:sp>
        <p:nvSpPr>
          <p:cNvPr name="TextBox 18" id="18"/>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Compile Model</a:t>
            </a:r>
          </a:p>
        </p:txBody>
      </p:sp>
      <p:sp>
        <p:nvSpPr>
          <p:cNvPr name="TextBox 19" id="19"/>
          <p:cNvSpPr txBox="true"/>
          <p:nvPr/>
        </p:nvSpPr>
        <p:spPr>
          <a:xfrm rot="0">
            <a:off x="1565436" y="5244981"/>
            <a:ext cx="5299051" cy="1976755"/>
          </a:xfrm>
          <a:prstGeom prst="rect">
            <a:avLst/>
          </a:prstGeom>
        </p:spPr>
        <p:txBody>
          <a:bodyPr anchor="t" rtlCol="false" tIns="0" lIns="0" bIns="0" rIns="0">
            <a:spAutoFit/>
          </a:bodyPr>
          <a:lstStyle/>
          <a:p>
            <a:pPr algn="just">
              <a:lnSpc>
                <a:spcPts val="3919"/>
              </a:lnSpc>
            </a:pPr>
            <a:r>
              <a:rPr lang="en-US" sz="2799">
                <a:solidFill>
                  <a:srgbClr val="17415F"/>
                </a:solidFill>
                <a:latin typeface="Quark"/>
                <a:ea typeface="Quark"/>
                <a:cs typeface="Quark"/>
                <a:sym typeface="Quark"/>
              </a:rPr>
              <a:t>Menggunakan Adam Optimizer, Loss Function menggunakan Sparse Categorical Crossentropy karena klasifikasi multi-kelas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185368" y="3040104"/>
            <a:ext cx="5728397" cy="3176771"/>
          </a:xfrm>
          <a:custGeom>
            <a:avLst/>
            <a:gdLst/>
            <a:ahLst/>
            <a:cxnLst/>
            <a:rect r="r" b="b" t="t" l="l"/>
            <a:pathLst>
              <a:path h="3176771" w="5728397">
                <a:moveTo>
                  <a:pt x="0" y="0"/>
                </a:moveTo>
                <a:lnTo>
                  <a:pt x="5728397" y="0"/>
                </a:lnTo>
                <a:lnTo>
                  <a:pt x="5728397" y="3176771"/>
                </a:lnTo>
                <a:lnTo>
                  <a:pt x="0" y="3176771"/>
                </a:lnTo>
                <a:lnTo>
                  <a:pt x="0" y="0"/>
                </a:lnTo>
                <a:close/>
              </a:path>
            </a:pathLst>
          </a:custGeom>
          <a:blipFill>
            <a:blip r:embed="rId2"/>
            <a:stretch>
              <a:fillRect l="-11408" t="-22442" r="-13137" b="-19325"/>
            </a:stretch>
          </a:blipFill>
        </p:spPr>
      </p:sp>
      <p:sp>
        <p:nvSpPr>
          <p:cNvPr name="TextBox 17" id="17"/>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Training Model</a:t>
            </a:r>
          </a:p>
        </p:txBody>
      </p:sp>
      <p:sp>
        <p:nvSpPr>
          <p:cNvPr name="TextBox 18" id="18"/>
          <p:cNvSpPr txBox="true"/>
          <p:nvPr/>
        </p:nvSpPr>
        <p:spPr>
          <a:xfrm rot="0">
            <a:off x="7192481" y="2982436"/>
            <a:ext cx="9783853" cy="3462655"/>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17415F"/>
                </a:solidFill>
                <a:latin typeface="Quark"/>
                <a:ea typeface="Quark"/>
                <a:cs typeface="Quark"/>
                <a:sym typeface="Quark"/>
              </a:rPr>
              <a:t>Belajar dari train_ds: Model akan melihat gambar dan label di data latihan untuk mengenali polanya. </a:t>
            </a:r>
          </a:p>
          <a:p>
            <a:pPr algn="just" marL="604519" indent="-302260" lvl="1">
              <a:lnSpc>
                <a:spcPts val="3919"/>
              </a:lnSpc>
              <a:buFont typeface="Arial"/>
              <a:buChar char="•"/>
            </a:pPr>
            <a:r>
              <a:rPr lang="en-US" sz="2799">
                <a:solidFill>
                  <a:srgbClr val="17415F"/>
                </a:solidFill>
                <a:latin typeface="Quark"/>
                <a:ea typeface="Quark"/>
                <a:cs typeface="Quark"/>
                <a:sym typeface="Quark"/>
              </a:rPr>
              <a:t>Diuji dengan validation_data: Setelah setiap siklus belajar, performa model akan diuji pada data validasi untuk memastikan ia tidak hanya "menghafal". </a:t>
            </a:r>
          </a:p>
          <a:p>
            <a:pPr algn="just" marL="604519" indent="-302260" lvl="1">
              <a:lnSpc>
                <a:spcPts val="3919"/>
              </a:lnSpc>
              <a:buFont typeface="Arial"/>
              <a:buChar char="•"/>
            </a:pPr>
            <a:r>
              <a:rPr lang="en-US" sz="2799">
                <a:solidFill>
                  <a:srgbClr val="17415F"/>
                </a:solidFill>
                <a:latin typeface="Quark"/>
                <a:ea typeface="Quark"/>
                <a:cs typeface="Quark"/>
                <a:sym typeface="Quark"/>
              </a:rPr>
              <a:t>Ulangi sebanyak epochs</a:t>
            </a:r>
          </a:p>
          <a:p>
            <a:pPr algn="just">
              <a:lnSpc>
                <a:spcPts val="3919"/>
              </a:lnSpc>
            </a:pPr>
          </a:p>
        </p:txBody>
      </p:sp>
      <p:sp>
        <p:nvSpPr>
          <p:cNvPr name="TextBox 19" id="19"/>
          <p:cNvSpPr txBox="true"/>
          <p:nvPr/>
        </p:nvSpPr>
        <p:spPr>
          <a:xfrm rot="0">
            <a:off x="1565436" y="6563280"/>
            <a:ext cx="9783853" cy="2472055"/>
          </a:xfrm>
          <a:prstGeom prst="rect">
            <a:avLst/>
          </a:prstGeom>
        </p:spPr>
        <p:txBody>
          <a:bodyPr anchor="t" rtlCol="false" tIns="0" lIns="0" bIns="0" rIns="0">
            <a:spAutoFit/>
          </a:bodyPr>
          <a:lstStyle/>
          <a:p>
            <a:pPr algn="just">
              <a:lnSpc>
                <a:spcPts val="3919"/>
              </a:lnSpc>
            </a:pPr>
            <a:r>
              <a:rPr lang="en-US" sz="2799">
                <a:solidFill>
                  <a:srgbClr val="17415F"/>
                </a:solidFill>
                <a:latin typeface="Quark"/>
                <a:ea typeface="Quark"/>
                <a:cs typeface="Quark"/>
                <a:sym typeface="Quark"/>
              </a:rPr>
              <a:t>Hasilnya:</a:t>
            </a:r>
          </a:p>
          <a:p>
            <a:pPr algn="just">
              <a:lnSpc>
                <a:spcPts val="3919"/>
              </a:lnSpc>
            </a:pPr>
            <a:r>
              <a:rPr lang="en-US" sz="2799">
                <a:solidFill>
                  <a:srgbClr val="17415F"/>
                </a:solidFill>
                <a:latin typeface="Quark"/>
                <a:ea typeface="Quark"/>
                <a:cs typeface="Quark"/>
                <a:sym typeface="Quark"/>
              </a:rPr>
              <a:t>--- Phase 1 Training Complete --- </a:t>
            </a:r>
          </a:p>
          <a:p>
            <a:pPr algn="just">
              <a:lnSpc>
                <a:spcPts val="3919"/>
              </a:lnSpc>
            </a:pPr>
            <a:r>
              <a:rPr lang="en-US" sz="2799">
                <a:solidFill>
                  <a:srgbClr val="17415F"/>
                </a:solidFill>
                <a:latin typeface="Quark"/>
                <a:ea typeface="Quark"/>
                <a:cs typeface="Quark"/>
                <a:sym typeface="Quark"/>
              </a:rPr>
              <a:t>Completed 50 epochs </a:t>
            </a:r>
          </a:p>
          <a:p>
            <a:pPr algn="just">
              <a:lnSpc>
                <a:spcPts val="3919"/>
              </a:lnSpc>
            </a:pPr>
            <a:r>
              <a:rPr lang="en-US" sz="2799">
                <a:solidFill>
                  <a:srgbClr val="17415F"/>
                </a:solidFill>
                <a:latin typeface="Quark"/>
                <a:ea typeface="Quark"/>
                <a:cs typeface="Quark"/>
                <a:sym typeface="Quark"/>
              </a:rPr>
              <a:t>Final training accuracy: 0.8196</a:t>
            </a:r>
          </a:p>
          <a:p>
            <a:pPr algn="just">
              <a:lnSpc>
                <a:spcPts val="3919"/>
              </a:lnSpc>
            </a:pPr>
            <a:r>
              <a:rPr lang="en-US" sz="2799">
                <a:solidFill>
                  <a:srgbClr val="17415F"/>
                </a:solidFill>
                <a:latin typeface="Quark"/>
                <a:ea typeface="Quark"/>
                <a:cs typeface="Quark"/>
                <a:sym typeface="Quark"/>
              </a:rPr>
              <a:t>Final validation accuracy: 0.6875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81837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2574663"/>
            <a:ext cx="8344401" cy="4378155"/>
          </a:xfrm>
          <a:custGeom>
            <a:avLst/>
            <a:gdLst/>
            <a:ahLst/>
            <a:cxnLst/>
            <a:rect r="r" b="b" t="t" l="l"/>
            <a:pathLst>
              <a:path h="4378155" w="8344401">
                <a:moveTo>
                  <a:pt x="0" y="0"/>
                </a:moveTo>
                <a:lnTo>
                  <a:pt x="8344401" y="0"/>
                </a:lnTo>
                <a:lnTo>
                  <a:pt x="8344401" y="4378155"/>
                </a:lnTo>
                <a:lnTo>
                  <a:pt x="0" y="4378155"/>
                </a:lnTo>
                <a:lnTo>
                  <a:pt x="0" y="0"/>
                </a:lnTo>
                <a:close/>
              </a:path>
            </a:pathLst>
          </a:custGeom>
          <a:blipFill>
            <a:blip r:embed="rId2"/>
            <a:stretch>
              <a:fillRect l="-5726" t="-10367" r="-5439" b="-11459"/>
            </a:stretch>
          </a:blipFill>
        </p:spPr>
      </p:sp>
      <p:sp>
        <p:nvSpPr>
          <p:cNvPr name="TextBox 17" id="17"/>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Fine Tuning</a:t>
            </a:r>
          </a:p>
        </p:txBody>
      </p:sp>
      <p:sp>
        <p:nvSpPr>
          <p:cNvPr name="TextBox 18" id="18"/>
          <p:cNvSpPr txBox="true"/>
          <p:nvPr/>
        </p:nvSpPr>
        <p:spPr>
          <a:xfrm rot="0">
            <a:off x="10657866" y="2660015"/>
            <a:ext cx="6601434" cy="5939155"/>
          </a:xfrm>
          <a:prstGeom prst="rect">
            <a:avLst/>
          </a:prstGeom>
        </p:spPr>
        <p:txBody>
          <a:bodyPr anchor="t" rtlCol="false" tIns="0" lIns="0" bIns="0" rIns="0">
            <a:spAutoFit/>
          </a:bodyPr>
          <a:lstStyle/>
          <a:p>
            <a:pPr algn="just">
              <a:lnSpc>
                <a:spcPts val="3919"/>
              </a:lnSpc>
            </a:pPr>
            <a:r>
              <a:rPr lang="en-US" sz="2799">
                <a:solidFill>
                  <a:srgbClr val="17415F"/>
                </a:solidFill>
                <a:latin typeface="Quark"/>
                <a:ea typeface="Quark"/>
                <a:cs typeface="Quark"/>
                <a:sym typeface="Quark"/>
              </a:rPr>
              <a:t>Training</a:t>
            </a:r>
            <a:r>
              <a:rPr lang="en-US" sz="2799">
                <a:solidFill>
                  <a:srgbClr val="17415F"/>
                </a:solidFill>
                <a:latin typeface="Quark"/>
                <a:ea typeface="Quark"/>
                <a:cs typeface="Quark"/>
                <a:sym typeface="Quark"/>
              </a:rPr>
              <a:t> layer-layer akhir (dari lapisan ke-100 dan seterusnya). Lapisan awal yang mengenali fitur universal (seperti garis dan sudut) tetap dibekukan agar pengetahuannya yang berharga tidak rusak.</a:t>
            </a:r>
          </a:p>
          <a:p>
            <a:pPr algn="just">
              <a:lnSpc>
                <a:spcPts val="3919"/>
              </a:lnSpc>
            </a:pPr>
          </a:p>
          <a:p>
            <a:pPr algn="just">
              <a:lnSpc>
                <a:spcPts val="3919"/>
              </a:lnSpc>
            </a:pPr>
            <a:r>
              <a:rPr lang="en-US" sz="2799">
                <a:solidFill>
                  <a:srgbClr val="17415F"/>
                </a:solidFill>
                <a:latin typeface="Quark"/>
                <a:ea typeface="Quark"/>
                <a:cs typeface="Quark"/>
                <a:sym typeface="Quark"/>
              </a:rPr>
              <a:t>Model dikompilasi ulang dengan learning_rate yang sangat kecil. Tujuannya adalah untuk membuat penyesuaian yang sangat halus pada bobot yang sudah terlatih, bukan mengubahnya secara drastis.</a:t>
            </a:r>
          </a:p>
          <a:p>
            <a:pPr algn="just">
              <a:lnSpc>
                <a:spcPts val="3919"/>
              </a:lnSpc>
            </a:pPr>
          </a:p>
        </p:txBody>
      </p:sp>
      <p:sp>
        <p:nvSpPr>
          <p:cNvPr name="TextBox 19" id="19"/>
          <p:cNvSpPr txBox="true"/>
          <p:nvPr/>
        </p:nvSpPr>
        <p:spPr>
          <a:xfrm rot="0">
            <a:off x="1734043" y="7106704"/>
            <a:ext cx="6601434" cy="2472055"/>
          </a:xfrm>
          <a:prstGeom prst="rect">
            <a:avLst/>
          </a:prstGeom>
        </p:spPr>
        <p:txBody>
          <a:bodyPr anchor="t" rtlCol="false" tIns="0" lIns="0" bIns="0" rIns="0">
            <a:spAutoFit/>
          </a:bodyPr>
          <a:lstStyle/>
          <a:p>
            <a:pPr algn="just">
              <a:lnSpc>
                <a:spcPts val="3919"/>
              </a:lnSpc>
            </a:pPr>
            <a:r>
              <a:rPr lang="en-US" sz="2799">
                <a:solidFill>
                  <a:srgbClr val="17415F"/>
                </a:solidFill>
                <a:latin typeface="Quark"/>
                <a:ea typeface="Quark"/>
                <a:cs typeface="Quark"/>
                <a:sym typeface="Quark"/>
              </a:rPr>
              <a:t>Hasilnya:</a:t>
            </a:r>
          </a:p>
          <a:p>
            <a:pPr algn="just">
              <a:lnSpc>
                <a:spcPts val="3919"/>
              </a:lnSpc>
            </a:pPr>
            <a:r>
              <a:rPr lang="en-US" sz="2799">
                <a:solidFill>
                  <a:srgbClr val="17415F"/>
                </a:solidFill>
                <a:latin typeface="Quark"/>
                <a:ea typeface="Quark"/>
                <a:cs typeface="Quark"/>
                <a:sym typeface="Quark"/>
              </a:rPr>
              <a:t>--- Phase 2 Fine-Tuning Complete --- Completed 18 additional epochs </a:t>
            </a:r>
          </a:p>
          <a:p>
            <a:pPr algn="just">
              <a:lnSpc>
                <a:spcPts val="3919"/>
              </a:lnSpc>
            </a:pPr>
            <a:r>
              <a:rPr lang="en-US" sz="2799">
                <a:solidFill>
                  <a:srgbClr val="17415F"/>
                </a:solidFill>
                <a:latin typeface="Quark"/>
                <a:ea typeface="Quark"/>
                <a:cs typeface="Quark"/>
                <a:sym typeface="Quark"/>
              </a:rPr>
              <a:t>Final training accuracy: 0.9201 </a:t>
            </a:r>
          </a:p>
          <a:p>
            <a:pPr algn="just">
              <a:lnSpc>
                <a:spcPts val="3919"/>
              </a:lnSpc>
            </a:pPr>
            <a:r>
              <a:rPr lang="en-US" sz="2799">
                <a:solidFill>
                  <a:srgbClr val="17415F"/>
                </a:solidFill>
                <a:latin typeface="Quark"/>
                <a:ea typeface="Quark"/>
                <a:cs typeface="Quark"/>
                <a:sym typeface="Quark"/>
              </a:rPr>
              <a:t>Final validation accuracy: 0.7460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206065" y="2757805"/>
            <a:ext cx="9619641" cy="4771390"/>
          </a:xfrm>
          <a:custGeom>
            <a:avLst/>
            <a:gdLst/>
            <a:ahLst/>
            <a:cxnLst/>
            <a:rect r="r" b="b" t="t" l="l"/>
            <a:pathLst>
              <a:path h="4771390" w="9619641">
                <a:moveTo>
                  <a:pt x="0" y="0"/>
                </a:moveTo>
                <a:lnTo>
                  <a:pt x="9619641" y="0"/>
                </a:lnTo>
                <a:lnTo>
                  <a:pt x="9619641" y="4771390"/>
                </a:lnTo>
                <a:lnTo>
                  <a:pt x="0" y="4771390"/>
                </a:lnTo>
                <a:lnTo>
                  <a:pt x="0" y="0"/>
                </a:lnTo>
                <a:close/>
              </a:path>
            </a:pathLst>
          </a:custGeom>
          <a:blipFill>
            <a:blip r:embed="rId2"/>
            <a:stretch>
              <a:fillRect l="-7012" t="-12675" r="-8830" b="-12567"/>
            </a:stretch>
          </a:blipFill>
        </p:spPr>
      </p:sp>
      <p:sp>
        <p:nvSpPr>
          <p:cNvPr name="TextBox 17" id="17"/>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Evaluasi Model</a:t>
            </a:r>
          </a:p>
        </p:txBody>
      </p:sp>
      <p:sp>
        <p:nvSpPr>
          <p:cNvPr name="TextBox 18" id="18"/>
          <p:cNvSpPr txBox="true"/>
          <p:nvPr/>
        </p:nvSpPr>
        <p:spPr>
          <a:xfrm rot="0">
            <a:off x="11288710" y="3028915"/>
            <a:ext cx="6601434" cy="5443855"/>
          </a:xfrm>
          <a:prstGeom prst="rect">
            <a:avLst/>
          </a:prstGeom>
        </p:spPr>
        <p:txBody>
          <a:bodyPr anchor="t" rtlCol="false" tIns="0" lIns="0" bIns="0" rIns="0">
            <a:spAutoFit/>
          </a:bodyPr>
          <a:lstStyle/>
          <a:p>
            <a:pPr algn="just">
              <a:lnSpc>
                <a:spcPts val="3919"/>
              </a:lnSpc>
            </a:pPr>
            <a:r>
              <a:rPr lang="en-US" sz="2799">
                <a:solidFill>
                  <a:srgbClr val="17415F"/>
                </a:solidFill>
                <a:latin typeface="Quark"/>
                <a:ea typeface="Quark"/>
                <a:cs typeface="Quark"/>
                <a:sym typeface="Quark"/>
              </a:rPr>
              <a:t>Hasilnya:</a:t>
            </a:r>
          </a:p>
          <a:p>
            <a:pPr algn="just">
              <a:lnSpc>
                <a:spcPts val="3919"/>
              </a:lnSpc>
            </a:pPr>
            <a:r>
              <a:rPr lang="en-US" sz="2799">
                <a:solidFill>
                  <a:srgbClr val="17415F"/>
                </a:solidFill>
                <a:latin typeface="Quark"/>
                <a:ea typeface="Quark"/>
                <a:cs typeface="Quark"/>
                <a:sym typeface="Quark"/>
              </a:rPr>
              <a:t>--- Final Model Evaluation ---</a:t>
            </a:r>
          </a:p>
          <a:p>
            <a:pPr algn="just">
              <a:lnSpc>
                <a:spcPts val="3919"/>
              </a:lnSpc>
            </a:pPr>
            <a:r>
              <a:rPr lang="en-US" sz="2799">
                <a:solidFill>
                  <a:srgbClr val="17415F"/>
                </a:solidFill>
                <a:latin typeface="Quark"/>
                <a:ea typeface="Quark"/>
                <a:cs typeface="Quark"/>
                <a:sym typeface="Quark"/>
              </a:rPr>
              <a:t> 24/24 [==============================] - 2s 51ms/step - loss: 0.9776 - accuracy: 0.7660 </a:t>
            </a:r>
          </a:p>
          <a:p>
            <a:pPr algn="just">
              <a:lnSpc>
                <a:spcPts val="3919"/>
              </a:lnSpc>
            </a:pPr>
          </a:p>
          <a:p>
            <a:pPr algn="just">
              <a:lnSpc>
                <a:spcPts val="3919"/>
              </a:lnSpc>
            </a:pPr>
            <a:r>
              <a:rPr lang="en-US" sz="2799">
                <a:solidFill>
                  <a:srgbClr val="17415F"/>
                </a:solidFill>
                <a:latin typeface="Quark"/>
                <a:ea typeface="Quark"/>
                <a:cs typeface="Quark"/>
                <a:sym typeface="Quark"/>
              </a:rPr>
              <a:t>Final Model Performance: </a:t>
            </a:r>
          </a:p>
          <a:p>
            <a:pPr algn="just">
              <a:lnSpc>
                <a:spcPts val="3919"/>
              </a:lnSpc>
            </a:pPr>
            <a:r>
              <a:rPr lang="en-US" sz="2799">
                <a:solidFill>
                  <a:srgbClr val="17415F"/>
                </a:solidFill>
                <a:latin typeface="Quark"/>
                <a:ea typeface="Quark"/>
                <a:cs typeface="Quark"/>
                <a:sym typeface="Quark"/>
              </a:rPr>
              <a:t>- Validation Loss: 0.9776 </a:t>
            </a:r>
          </a:p>
          <a:p>
            <a:pPr algn="just">
              <a:lnSpc>
                <a:spcPts val="3919"/>
              </a:lnSpc>
            </a:pPr>
            <a:r>
              <a:rPr lang="en-US" sz="2799">
                <a:solidFill>
                  <a:srgbClr val="17415F"/>
                </a:solidFill>
                <a:latin typeface="Quark"/>
                <a:ea typeface="Quark"/>
                <a:cs typeface="Quark"/>
                <a:sym typeface="Quark"/>
              </a:rPr>
              <a:t>- Validation Accuracy: 76.60% </a:t>
            </a:r>
          </a:p>
          <a:p>
            <a:pPr algn="just">
              <a:lnSpc>
                <a:spcPts val="3919"/>
              </a:lnSpc>
            </a:pPr>
            <a:r>
              <a:rPr lang="en-US" sz="2799">
                <a:solidFill>
                  <a:srgbClr val="17415F"/>
                </a:solidFill>
                <a:latin typeface="Quark"/>
                <a:ea typeface="Quark"/>
                <a:cs typeface="Quark"/>
                <a:sym typeface="Quark"/>
              </a:rPr>
              <a:t>- Total classes: 94 </a:t>
            </a:r>
          </a:p>
          <a:p>
            <a:pPr algn="just">
              <a:lnSpc>
                <a:spcPts val="3919"/>
              </a:lnSpc>
            </a:pPr>
            <a:r>
              <a:rPr lang="en-US" sz="2799">
                <a:solidFill>
                  <a:srgbClr val="17415F"/>
                </a:solidFill>
                <a:latin typeface="Quark"/>
                <a:ea typeface="Quark"/>
                <a:cs typeface="Quark"/>
                <a:sym typeface="Quark"/>
              </a:rPr>
              <a:t>- Training samples: 3005 - Validation samples: 752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958540" y="2911975"/>
            <a:ext cx="14370919" cy="5694477"/>
          </a:xfrm>
          <a:custGeom>
            <a:avLst/>
            <a:gdLst/>
            <a:ahLst/>
            <a:cxnLst/>
            <a:rect r="r" b="b" t="t" l="l"/>
            <a:pathLst>
              <a:path h="5694477" w="14370919">
                <a:moveTo>
                  <a:pt x="0" y="0"/>
                </a:moveTo>
                <a:lnTo>
                  <a:pt x="14370920" y="0"/>
                </a:lnTo>
                <a:lnTo>
                  <a:pt x="14370920" y="5694477"/>
                </a:lnTo>
                <a:lnTo>
                  <a:pt x="0" y="5694477"/>
                </a:lnTo>
                <a:lnTo>
                  <a:pt x="0" y="0"/>
                </a:lnTo>
                <a:close/>
              </a:path>
            </a:pathLst>
          </a:custGeom>
          <a:blipFill>
            <a:blip r:embed="rId2"/>
            <a:stretch>
              <a:fillRect l="0" t="0" r="0" b="0"/>
            </a:stretch>
          </a:blipFill>
        </p:spPr>
      </p:sp>
      <p:sp>
        <p:nvSpPr>
          <p:cNvPr name="TextBox 17" id="17"/>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Hasil Training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2497213"/>
            <a:ext cx="7807524" cy="6002034"/>
          </a:xfrm>
          <a:custGeom>
            <a:avLst/>
            <a:gdLst/>
            <a:ahLst/>
            <a:cxnLst/>
            <a:rect r="r" b="b" t="t" l="l"/>
            <a:pathLst>
              <a:path h="6002034" w="7807524">
                <a:moveTo>
                  <a:pt x="0" y="0"/>
                </a:moveTo>
                <a:lnTo>
                  <a:pt x="7807524" y="0"/>
                </a:lnTo>
                <a:lnTo>
                  <a:pt x="7807524" y="6002034"/>
                </a:lnTo>
                <a:lnTo>
                  <a:pt x="0" y="6002034"/>
                </a:lnTo>
                <a:lnTo>
                  <a:pt x="0" y="0"/>
                </a:lnTo>
                <a:close/>
              </a:path>
            </a:pathLst>
          </a:custGeom>
          <a:blipFill>
            <a:blip r:embed="rId2"/>
            <a:stretch>
              <a:fillRect l="0" t="0" r="0" b="0"/>
            </a:stretch>
          </a:blipFill>
        </p:spPr>
      </p:sp>
      <p:sp>
        <p:nvSpPr>
          <p:cNvPr name="Freeform 17" id="17"/>
          <p:cNvSpPr/>
          <p:nvPr/>
        </p:nvSpPr>
        <p:spPr>
          <a:xfrm flipH="false" flipV="false" rot="0">
            <a:off x="9794656" y="2497213"/>
            <a:ext cx="7395075" cy="6091693"/>
          </a:xfrm>
          <a:custGeom>
            <a:avLst/>
            <a:gdLst/>
            <a:ahLst/>
            <a:cxnLst/>
            <a:rect r="r" b="b" t="t" l="l"/>
            <a:pathLst>
              <a:path h="6091693" w="7395075">
                <a:moveTo>
                  <a:pt x="0" y="0"/>
                </a:moveTo>
                <a:lnTo>
                  <a:pt x="7395075" y="0"/>
                </a:lnTo>
                <a:lnTo>
                  <a:pt x="7395075" y="6091693"/>
                </a:lnTo>
                <a:lnTo>
                  <a:pt x="0" y="6091693"/>
                </a:lnTo>
                <a:lnTo>
                  <a:pt x="0" y="0"/>
                </a:lnTo>
                <a:close/>
              </a:path>
            </a:pathLst>
          </a:custGeom>
          <a:blipFill>
            <a:blip r:embed="rId3"/>
            <a:stretch>
              <a:fillRect l="0" t="0" r="0" b="0"/>
            </a:stretch>
          </a:blipFill>
        </p:spPr>
      </p:sp>
      <p:sp>
        <p:nvSpPr>
          <p:cNvPr name="TextBox 18" id="18"/>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Demo Test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2640865"/>
            <a:ext cx="6770041" cy="1172384"/>
          </a:xfrm>
          <a:custGeom>
            <a:avLst/>
            <a:gdLst/>
            <a:ahLst/>
            <a:cxnLst/>
            <a:rect r="r" b="b" t="t" l="l"/>
            <a:pathLst>
              <a:path h="1172384" w="6770041">
                <a:moveTo>
                  <a:pt x="0" y="0"/>
                </a:moveTo>
                <a:lnTo>
                  <a:pt x="6770041" y="0"/>
                </a:lnTo>
                <a:lnTo>
                  <a:pt x="6770041" y="1172384"/>
                </a:lnTo>
                <a:lnTo>
                  <a:pt x="0" y="1172384"/>
                </a:lnTo>
                <a:lnTo>
                  <a:pt x="0" y="0"/>
                </a:lnTo>
                <a:close/>
              </a:path>
            </a:pathLst>
          </a:custGeom>
          <a:blipFill>
            <a:blip r:embed="rId2"/>
            <a:stretch>
              <a:fillRect l="-7435" t="-39975" r="-6922" b="-39975"/>
            </a:stretch>
          </a:blipFill>
        </p:spPr>
      </p:sp>
      <p:sp>
        <p:nvSpPr>
          <p:cNvPr name="Freeform 17" id="17"/>
          <p:cNvSpPr/>
          <p:nvPr/>
        </p:nvSpPr>
        <p:spPr>
          <a:xfrm flipH="false" flipV="false" rot="0">
            <a:off x="1565436" y="4156149"/>
            <a:ext cx="6708018" cy="4440500"/>
          </a:xfrm>
          <a:custGeom>
            <a:avLst/>
            <a:gdLst/>
            <a:ahLst/>
            <a:cxnLst/>
            <a:rect r="r" b="b" t="t" l="l"/>
            <a:pathLst>
              <a:path h="4440500" w="6708018">
                <a:moveTo>
                  <a:pt x="0" y="0"/>
                </a:moveTo>
                <a:lnTo>
                  <a:pt x="6708018" y="0"/>
                </a:lnTo>
                <a:lnTo>
                  <a:pt x="6708018" y="4440500"/>
                </a:lnTo>
                <a:lnTo>
                  <a:pt x="0" y="4440500"/>
                </a:lnTo>
                <a:lnTo>
                  <a:pt x="0" y="0"/>
                </a:lnTo>
                <a:close/>
              </a:path>
            </a:pathLst>
          </a:custGeom>
          <a:blipFill>
            <a:blip r:embed="rId3"/>
            <a:stretch>
              <a:fillRect l="-8309" t="-23800" r="-7932" b="-11412"/>
            </a:stretch>
          </a:blipFill>
        </p:spPr>
      </p:sp>
      <p:sp>
        <p:nvSpPr>
          <p:cNvPr name="Freeform 18" id="18"/>
          <p:cNvSpPr/>
          <p:nvPr/>
        </p:nvSpPr>
        <p:spPr>
          <a:xfrm flipH="false" flipV="false" rot="0">
            <a:off x="8624372" y="3227057"/>
            <a:ext cx="8987056" cy="4999050"/>
          </a:xfrm>
          <a:custGeom>
            <a:avLst/>
            <a:gdLst/>
            <a:ahLst/>
            <a:cxnLst/>
            <a:rect r="r" b="b" t="t" l="l"/>
            <a:pathLst>
              <a:path h="4999050" w="8987056">
                <a:moveTo>
                  <a:pt x="0" y="0"/>
                </a:moveTo>
                <a:lnTo>
                  <a:pt x="8987055" y="0"/>
                </a:lnTo>
                <a:lnTo>
                  <a:pt x="8987055" y="4999049"/>
                </a:lnTo>
                <a:lnTo>
                  <a:pt x="0" y="4999049"/>
                </a:lnTo>
                <a:lnTo>
                  <a:pt x="0" y="0"/>
                </a:lnTo>
                <a:close/>
              </a:path>
            </a:pathLst>
          </a:custGeom>
          <a:blipFill>
            <a:blip r:embed="rId4"/>
            <a:stretch>
              <a:fillRect l="0" t="0" r="0" b="0"/>
            </a:stretch>
          </a:blipFill>
        </p:spPr>
      </p:sp>
      <p:sp>
        <p:nvSpPr>
          <p:cNvPr name="TextBox 19" id="19"/>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Demo Test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6915866"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915866"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565436" y="2445801"/>
            <a:ext cx="11891487" cy="4445000"/>
          </a:xfrm>
          <a:prstGeom prst="rect">
            <a:avLst/>
          </a:prstGeom>
        </p:spPr>
        <p:txBody>
          <a:bodyPr anchor="t" rtlCol="false" tIns="0" lIns="0" bIns="0" rIns="0">
            <a:spAutoFit/>
          </a:bodyPr>
          <a:lstStyle/>
          <a:p>
            <a:pPr algn="just">
              <a:lnSpc>
                <a:spcPts val="3924"/>
              </a:lnSpc>
            </a:pPr>
            <a:r>
              <a:rPr lang="en-US" sz="2499">
                <a:solidFill>
                  <a:srgbClr val="17415F"/>
                </a:solidFill>
                <a:latin typeface="Quark"/>
                <a:ea typeface="Quark"/>
                <a:cs typeface="Quark"/>
                <a:sym typeface="Quark"/>
              </a:rPr>
              <a:t>Sapienza University Mobile Palmprint Database (SMPD) yang prosedur akuisisi imagenya dilakukan di Sapienza dan Tor Vergata universities of Rome dari tangan kanan 92 mahasiswa internasional. Dalam dataset ini, jarak antara telapak tangan dan kamera disesuaikan agar kualitas image terbaik dapat diperoleh. Para mahasiswa diminta untuk mengambil 10 image dalam empat sudut pandang: </a:t>
            </a:r>
          </a:p>
          <a:p>
            <a:pPr algn="just">
              <a:lnSpc>
                <a:spcPts val="3924"/>
              </a:lnSpc>
            </a:pPr>
            <a:r>
              <a:rPr lang="en-US" sz="2499">
                <a:solidFill>
                  <a:srgbClr val="17415F"/>
                </a:solidFill>
                <a:latin typeface="Quark"/>
                <a:ea typeface="Quark"/>
                <a:cs typeface="Quark"/>
                <a:sym typeface="Quark"/>
              </a:rPr>
              <a:t>a) Tampilan depan (Frontal view), </a:t>
            </a:r>
          </a:p>
          <a:p>
            <a:pPr algn="just">
              <a:lnSpc>
                <a:spcPts val="3924"/>
              </a:lnSpc>
            </a:pPr>
            <a:r>
              <a:rPr lang="en-US" sz="2499">
                <a:solidFill>
                  <a:srgbClr val="17415F"/>
                </a:solidFill>
                <a:latin typeface="Quark"/>
                <a:ea typeface="Quark"/>
                <a:cs typeface="Quark"/>
                <a:sym typeface="Quark"/>
              </a:rPr>
              <a:t>b) Tampilan depan yang diputar (Rotated Frontal view), </a:t>
            </a:r>
          </a:p>
          <a:p>
            <a:pPr algn="just">
              <a:lnSpc>
                <a:spcPts val="3924"/>
              </a:lnSpc>
            </a:pPr>
            <a:r>
              <a:rPr lang="en-US" sz="2499">
                <a:solidFill>
                  <a:srgbClr val="17415F"/>
                </a:solidFill>
                <a:latin typeface="Quark"/>
                <a:ea typeface="Quark"/>
                <a:cs typeface="Quark"/>
                <a:sym typeface="Quark"/>
              </a:rPr>
              <a:t>c) Tampilan perspektif (Perspective view), dan </a:t>
            </a:r>
          </a:p>
          <a:p>
            <a:pPr algn="just">
              <a:lnSpc>
                <a:spcPts val="3924"/>
              </a:lnSpc>
            </a:pPr>
            <a:r>
              <a:rPr lang="en-US" sz="2499">
                <a:solidFill>
                  <a:srgbClr val="17415F"/>
                </a:solidFill>
                <a:latin typeface="Quark"/>
                <a:ea typeface="Quark"/>
                <a:cs typeface="Quark"/>
                <a:sym typeface="Quark"/>
              </a:rPr>
              <a:t>d) Tampilan perspektif yang diputar (Rotated Perspective view).</a:t>
            </a:r>
          </a:p>
        </p:txBody>
      </p:sp>
      <p:grpSp>
        <p:nvGrpSpPr>
          <p:cNvPr name="Group 11" id="11"/>
          <p:cNvGrpSpPr/>
          <p:nvPr/>
        </p:nvGrpSpPr>
        <p:grpSpPr>
          <a:xfrm rot="0">
            <a:off x="17611427" y="-251526"/>
            <a:ext cx="1764194" cy="4014219"/>
            <a:chOff x="0" y="0"/>
            <a:chExt cx="812800" cy="1849432"/>
          </a:xfrm>
        </p:grpSpPr>
        <p:sp>
          <p:nvSpPr>
            <p:cNvPr name="Freeform 12" id="12"/>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3" id="13"/>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7611427" y="-1975557"/>
            <a:ext cx="1764194" cy="3883035"/>
            <a:chOff x="0" y="0"/>
            <a:chExt cx="812800" cy="1788993"/>
          </a:xfrm>
        </p:grpSpPr>
        <p:sp>
          <p:nvSpPr>
            <p:cNvPr name="Freeform 15" id="15"/>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6" id="16"/>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3918764" y="6577606"/>
            <a:ext cx="4183253" cy="4114800"/>
          </a:xfrm>
          <a:custGeom>
            <a:avLst/>
            <a:gdLst/>
            <a:ahLst/>
            <a:cxnLst/>
            <a:rect r="r" b="b" t="t" l="l"/>
            <a:pathLst>
              <a:path h="4114800" w="4183253">
                <a:moveTo>
                  <a:pt x="0" y="0"/>
                </a:moveTo>
                <a:lnTo>
                  <a:pt x="4183254" y="0"/>
                </a:lnTo>
                <a:lnTo>
                  <a:pt x="41832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565436" y="850989"/>
            <a:ext cx="8177067"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About Dataset</a:t>
            </a:r>
          </a:p>
        </p:txBody>
      </p:sp>
      <p:sp>
        <p:nvSpPr>
          <p:cNvPr name="TextBox 19" id="19"/>
          <p:cNvSpPr txBox="true"/>
          <p:nvPr/>
        </p:nvSpPr>
        <p:spPr>
          <a:xfrm rot="0">
            <a:off x="1565436" y="7033677"/>
            <a:ext cx="11891487" cy="977900"/>
          </a:xfrm>
          <a:prstGeom prst="rect">
            <a:avLst/>
          </a:prstGeom>
        </p:spPr>
        <p:txBody>
          <a:bodyPr anchor="t" rtlCol="false" tIns="0" lIns="0" bIns="0" rIns="0">
            <a:spAutoFit/>
          </a:bodyPr>
          <a:lstStyle/>
          <a:p>
            <a:pPr algn="just">
              <a:lnSpc>
                <a:spcPts val="3924"/>
              </a:lnSpc>
            </a:pPr>
            <a:r>
              <a:rPr lang="en-US" sz="2499">
                <a:solidFill>
                  <a:srgbClr val="17415F"/>
                </a:solidFill>
                <a:latin typeface="Quark"/>
                <a:ea typeface="Quark"/>
                <a:cs typeface="Quark"/>
                <a:sym typeface="Quark"/>
              </a:rPr>
              <a:t>Sumber dataset: https://www.kaggle.com/datasets/mahdieizadpanah/sapienza-university-mobile-palmprint-databasesmpd/data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2650805"/>
            <a:ext cx="7717582" cy="5016428"/>
          </a:xfrm>
          <a:custGeom>
            <a:avLst/>
            <a:gdLst/>
            <a:ahLst/>
            <a:cxnLst/>
            <a:rect r="r" b="b" t="t" l="l"/>
            <a:pathLst>
              <a:path h="5016428" w="7717582">
                <a:moveTo>
                  <a:pt x="0" y="0"/>
                </a:moveTo>
                <a:lnTo>
                  <a:pt x="7717582" y="0"/>
                </a:lnTo>
                <a:lnTo>
                  <a:pt x="7717582" y="5016428"/>
                </a:lnTo>
                <a:lnTo>
                  <a:pt x="0" y="5016428"/>
                </a:lnTo>
                <a:lnTo>
                  <a:pt x="0" y="0"/>
                </a:lnTo>
                <a:close/>
              </a:path>
            </a:pathLst>
          </a:custGeom>
          <a:blipFill>
            <a:blip r:embed="rId2"/>
            <a:stretch>
              <a:fillRect l="0" t="0" r="0" b="0"/>
            </a:stretch>
          </a:blipFill>
        </p:spPr>
      </p:sp>
      <p:sp>
        <p:nvSpPr>
          <p:cNvPr name="Freeform 17" id="17"/>
          <p:cNvSpPr/>
          <p:nvPr/>
        </p:nvSpPr>
        <p:spPr>
          <a:xfrm flipH="false" flipV="false" rot="0">
            <a:off x="9462636" y="2650805"/>
            <a:ext cx="7549089" cy="5016428"/>
          </a:xfrm>
          <a:custGeom>
            <a:avLst/>
            <a:gdLst/>
            <a:ahLst/>
            <a:cxnLst/>
            <a:rect r="r" b="b" t="t" l="l"/>
            <a:pathLst>
              <a:path h="5016428" w="7549089">
                <a:moveTo>
                  <a:pt x="0" y="0"/>
                </a:moveTo>
                <a:lnTo>
                  <a:pt x="7549088" y="0"/>
                </a:lnTo>
                <a:lnTo>
                  <a:pt x="7549088" y="5016428"/>
                </a:lnTo>
                <a:lnTo>
                  <a:pt x="0" y="5016428"/>
                </a:lnTo>
                <a:lnTo>
                  <a:pt x="0" y="0"/>
                </a:lnTo>
                <a:close/>
              </a:path>
            </a:pathLst>
          </a:custGeom>
          <a:blipFill>
            <a:blip r:embed="rId3"/>
            <a:stretch>
              <a:fillRect l="0" t="0" r="0" b="0"/>
            </a:stretch>
          </a:blipFill>
        </p:spPr>
      </p:sp>
      <p:sp>
        <p:nvSpPr>
          <p:cNvPr name="TextBox 18" id="18"/>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Demo Test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3007688"/>
            <a:ext cx="7578564" cy="5003608"/>
          </a:xfrm>
          <a:custGeom>
            <a:avLst/>
            <a:gdLst/>
            <a:ahLst/>
            <a:cxnLst/>
            <a:rect r="r" b="b" t="t" l="l"/>
            <a:pathLst>
              <a:path h="5003608" w="7578564">
                <a:moveTo>
                  <a:pt x="0" y="0"/>
                </a:moveTo>
                <a:lnTo>
                  <a:pt x="7578564" y="0"/>
                </a:lnTo>
                <a:lnTo>
                  <a:pt x="7578564" y="5003608"/>
                </a:lnTo>
                <a:lnTo>
                  <a:pt x="0" y="5003608"/>
                </a:lnTo>
                <a:lnTo>
                  <a:pt x="0" y="0"/>
                </a:lnTo>
                <a:close/>
              </a:path>
            </a:pathLst>
          </a:custGeom>
          <a:blipFill>
            <a:blip r:embed="rId2"/>
            <a:stretch>
              <a:fillRect l="0" t="0" r="0" b="0"/>
            </a:stretch>
          </a:blipFill>
        </p:spPr>
      </p:sp>
      <p:sp>
        <p:nvSpPr>
          <p:cNvPr name="Freeform 17" id="17"/>
          <p:cNvSpPr/>
          <p:nvPr/>
        </p:nvSpPr>
        <p:spPr>
          <a:xfrm flipH="false" flipV="false" rot="0">
            <a:off x="9844337" y="3007688"/>
            <a:ext cx="7066753" cy="5003608"/>
          </a:xfrm>
          <a:custGeom>
            <a:avLst/>
            <a:gdLst/>
            <a:ahLst/>
            <a:cxnLst/>
            <a:rect r="r" b="b" t="t" l="l"/>
            <a:pathLst>
              <a:path h="5003608" w="7066753">
                <a:moveTo>
                  <a:pt x="0" y="0"/>
                </a:moveTo>
                <a:lnTo>
                  <a:pt x="7066753" y="0"/>
                </a:lnTo>
                <a:lnTo>
                  <a:pt x="7066753" y="5003608"/>
                </a:lnTo>
                <a:lnTo>
                  <a:pt x="0" y="5003608"/>
                </a:lnTo>
                <a:lnTo>
                  <a:pt x="0" y="0"/>
                </a:lnTo>
                <a:close/>
              </a:path>
            </a:pathLst>
          </a:custGeom>
          <a:blipFill>
            <a:blip r:embed="rId3"/>
            <a:stretch>
              <a:fillRect l="0" t="0" r="0" b="0"/>
            </a:stretch>
          </a:blipFill>
        </p:spPr>
      </p:sp>
      <p:sp>
        <p:nvSpPr>
          <p:cNvPr name="TextBox 18" id="18"/>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Demo Test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3007688"/>
            <a:ext cx="7578564" cy="5003608"/>
          </a:xfrm>
          <a:custGeom>
            <a:avLst/>
            <a:gdLst/>
            <a:ahLst/>
            <a:cxnLst/>
            <a:rect r="r" b="b" t="t" l="l"/>
            <a:pathLst>
              <a:path h="5003608" w="7578564">
                <a:moveTo>
                  <a:pt x="0" y="0"/>
                </a:moveTo>
                <a:lnTo>
                  <a:pt x="7578564" y="0"/>
                </a:lnTo>
                <a:lnTo>
                  <a:pt x="7578564" y="5003608"/>
                </a:lnTo>
                <a:lnTo>
                  <a:pt x="0" y="5003608"/>
                </a:lnTo>
                <a:lnTo>
                  <a:pt x="0" y="0"/>
                </a:lnTo>
                <a:close/>
              </a:path>
            </a:pathLst>
          </a:custGeom>
          <a:blipFill>
            <a:blip r:embed="rId2"/>
            <a:stretch>
              <a:fillRect l="0" t="0" r="0" b="0"/>
            </a:stretch>
          </a:blipFill>
        </p:spPr>
      </p:sp>
      <p:sp>
        <p:nvSpPr>
          <p:cNvPr name="Freeform 17" id="17"/>
          <p:cNvSpPr/>
          <p:nvPr/>
        </p:nvSpPr>
        <p:spPr>
          <a:xfrm flipH="false" flipV="false" rot="0">
            <a:off x="9844337" y="3007688"/>
            <a:ext cx="7066753" cy="5003608"/>
          </a:xfrm>
          <a:custGeom>
            <a:avLst/>
            <a:gdLst/>
            <a:ahLst/>
            <a:cxnLst/>
            <a:rect r="r" b="b" t="t" l="l"/>
            <a:pathLst>
              <a:path h="5003608" w="7066753">
                <a:moveTo>
                  <a:pt x="0" y="0"/>
                </a:moveTo>
                <a:lnTo>
                  <a:pt x="7066753" y="0"/>
                </a:lnTo>
                <a:lnTo>
                  <a:pt x="7066753" y="5003608"/>
                </a:lnTo>
                <a:lnTo>
                  <a:pt x="0" y="5003608"/>
                </a:lnTo>
                <a:lnTo>
                  <a:pt x="0" y="0"/>
                </a:lnTo>
                <a:close/>
              </a:path>
            </a:pathLst>
          </a:custGeom>
          <a:blipFill>
            <a:blip r:embed="rId3"/>
            <a:stretch>
              <a:fillRect l="0" t="0" r="0" b="0"/>
            </a:stretch>
          </a:blipFill>
        </p:spPr>
      </p:sp>
      <p:sp>
        <p:nvSpPr>
          <p:cNvPr name="TextBox 18" id="18"/>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Demo Test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2496520"/>
            <a:ext cx="7120432" cy="5063850"/>
          </a:xfrm>
          <a:custGeom>
            <a:avLst/>
            <a:gdLst/>
            <a:ahLst/>
            <a:cxnLst/>
            <a:rect r="r" b="b" t="t" l="l"/>
            <a:pathLst>
              <a:path h="5063850" w="7120432">
                <a:moveTo>
                  <a:pt x="0" y="0"/>
                </a:moveTo>
                <a:lnTo>
                  <a:pt x="7120432" y="0"/>
                </a:lnTo>
                <a:lnTo>
                  <a:pt x="7120432" y="5063850"/>
                </a:lnTo>
                <a:lnTo>
                  <a:pt x="0" y="5063850"/>
                </a:lnTo>
                <a:lnTo>
                  <a:pt x="0" y="0"/>
                </a:lnTo>
                <a:close/>
              </a:path>
            </a:pathLst>
          </a:custGeom>
          <a:blipFill>
            <a:blip r:embed="rId2"/>
            <a:stretch>
              <a:fillRect l="0" t="0" r="0" b="0"/>
            </a:stretch>
          </a:blipFill>
        </p:spPr>
      </p:sp>
      <p:sp>
        <p:nvSpPr>
          <p:cNvPr name="Freeform 17" id="17"/>
          <p:cNvSpPr/>
          <p:nvPr/>
        </p:nvSpPr>
        <p:spPr>
          <a:xfrm flipH="false" flipV="false" rot="0">
            <a:off x="9570783" y="2496520"/>
            <a:ext cx="7157557" cy="5063850"/>
          </a:xfrm>
          <a:custGeom>
            <a:avLst/>
            <a:gdLst/>
            <a:ahLst/>
            <a:cxnLst/>
            <a:rect r="r" b="b" t="t" l="l"/>
            <a:pathLst>
              <a:path h="5063850" w="7157557">
                <a:moveTo>
                  <a:pt x="0" y="0"/>
                </a:moveTo>
                <a:lnTo>
                  <a:pt x="7157557" y="0"/>
                </a:lnTo>
                <a:lnTo>
                  <a:pt x="7157557" y="5063850"/>
                </a:lnTo>
                <a:lnTo>
                  <a:pt x="0" y="5063850"/>
                </a:lnTo>
                <a:lnTo>
                  <a:pt x="0" y="0"/>
                </a:lnTo>
                <a:close/>
              </a:path>
            </a:pathLst>
          </a:custGeom>
          <a:blipFill>
            <a:blip r:embed="rId3"/>
            <a:stretch>
              <a:fillRect l="0" t="0" r="0" b="0"/>
            </a:stretch>
          </a:blipFill>
        </p:spPr>
      </p:sp>
      <p:sp>
        <p:nvSpPr>
          <p:cNvPr name="TextBox 18" id="18"/>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Demo Test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2664426"/>
            <a:ext cx="7076193" cy="4958149"/>
          </a:xfrm>
          <a:custGeom>
            <a:avLst/>
            <a:gdLst/>
            <a:ahLst/>
            <a:cxnLst/>
            <a:rect r="r" b="b" t="t" l="l"/>
            <a:pathLst>
              <a:path h="4958149" w="7076193">
                <a:moveTo>
                  <a:pt x="0" y="0"/>
                </a:moveTo>
                <a:lnTo>
                  <a:pt x="7076193" y="0"/>
                </a:lnTo>
                <a:lnTo>
                  <a:pt x="7076193" y="4958148"/>
                </a:lnTo>
                <a:lnTo>
                  <a:pt x="0" y="4958148"/>
                </a:lnTo>
                <a:lnTo>
                  <a:pt x="0" y="0"/>
                </a:lnTo>
                <a:close/>
              </a:path>
            </a:pathLst>
          </a:custGeom>
          <a:blipFill>
            <a:blip r:embed="rId2"/>
            <a:stretch>
              <a:fillRect l="0" t="0" r="0" b="0"/>
            </a:stretch>
          </a:blipFill>
        </p:spPr>
      </p:sp>
      <p:sp>
        <p:nvSpPr>
          <p:cNvPr name="Freeform 17" id="17"/>
          <p:cNvSpPr/>
          <p:nvPr/>
        </p:nvSpPr>
        <p:spPr>
          <a:xfrm flipH="false" flipV="false" rot="0">
            <a:off x="9392145" y="2664426"/>
            <a:ext cx="7054355" cy="4958149"/>
          </a:xfrm>
          <a:custGeom>
            <a:avLst/>
            <a:gdLst/>
            <a:ahLst/>
            <a:cxnLst/>
            <a:rect r="r" b="b" t="t" l="l"/>
            <a:pathLst>
              <a:path h="4958149" w="7054355">
                <a:moveTo>
                  <a:pt x="0" y="0"/>
                </a:moveTo>
                <a:lnTo>
                  <a:pt x="7054355" y="0"/>
                </a:lnTo>
                <a:lnTo>
                  <a:pt x="7054355" y="4958148"/>
                </a:lnTo>
                <a:lnTo>
                  <a:pt x="0" y="4958148"/>
                </a:lnTo>
                <a:lnTo>
                  <a:pt x="0" y="0"/>
                </a:lnTo>
                <a:close/>
              </a:path>
            </a:pathLst>
          </a:custGeom>
          <a:blipFill>
            <a:blip r:embed="rId3"/>
            <a:stretch>
              <a:fillRect l="0" t="0" r="0" b="0"/>
            </a:stretch>
          </a:blipFill>
        </p:spPr>
      </p:sp>
      <p:sp>
        <p:nvSpPr>
          <p:cNvPr name="TextBox 18" id="18"/>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Demo Test</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Kesimpulan</a:t>
            </a:r>
          </a:p>
        </p:txBody>
      </p:sp>
      <p:sp>
        <p:nvSpPr>
          <p:cNvPr name="TextBox 17" id="17"/>
          <p:cNvSpPr txBox="true"/>
          <p:nvPr/>
        </p:nvSpPr>
        <p:spPr>
          <a:xfrm rot="0">
            <a:off x="1565436" y="2635885"/>
            <a:ext cx="15693864" cy="4948555"/>
          </a:xfrm>
          <a:prstGeom prst="rect">
            <a:avLst/>
          </a:prstGeom>
        </p:spPr>
        <p:txBody>
          <a:bodyPr anchor="t" rtlCol="false" tIns="0" lIns="0" bIns="0" rIns="0">
            <a:spAutoFit/>
          </a:bodyPr>
          <a:lstStyle/>
          <a:p>
            <a:pPr algn="just">
              <a:lnSpc>
                <a:spcPts val="3919"/>
              </a:lnSpc>
            </a:pPr>
            <a:r>
              <a:rPr lang="en-US" sz="2799">
                <a:solidFill>
                  <a:srgbClr val="17415F"/>
                </a:solidFill>
                <a:latin typeface="Quark"/>
                <a:ea typeface="Quark"/>
                <a:cs typeface="Quark"/>
                <a:sym typeface="Quark"/>
              </a:rPr>
              <a:t>Kunci keberhasilan</a:t>
            </a:r>
            <a:r>
              <a:rPr lang="en-US" sz="2799">
                <a:solidFill>
                  <a:srgbClr val="17415F"/>
                </a:solidFill>
                <a:latin typeface="Quark"/>
                <a:ea typeface="Quark"/>
                <a:cs typeface="Quark"/>
                <a:sym typeface="Quark"/>
              </a:rPr>
              <a:t> implementasi ini terletak pada dua aspek utama. Pertama fungsi ekstraksi Region of Interest (ROI), yang terbukti krusial untuk menyediakan input yang bersih dan konsisten bagi model.</a:t>
            </a:r>
          </a:p>
          <a:p>
            <a:pPr algn="just">
              <a:lnSpc>
                <a:spcPts val="3919"/>
              </a:lnSpc>
            </a:pPr>
            <a:r>
              <a:rPr lang="en-US" sz="2799">
                <a:solidFill>
                  <a:srgbClr val="17415F"/>
                </a:solidFill>
                <a:latin typeface="Quark"/>
                <a:ea typeface="Quark"/>
                <a:cs typeface="Quark"/>
                <a:sym typeface="Quark"/>
              </a:rPr>
              <a:t>Kedua, hasil eksperimen secara definitif menunjukkan bahwa resolusi image input adalah faktor paling kritis yang memengaruhi performa model. Pada iterasi awal dengan resolusi 128x128, model mengalami information bottleneck dan stagnan pada akurasi di bawah 60%. Namun, setelah resolusi ditingkatkan menjadi 256x256, model berhasil mencapai akurasi validasi akhir sebesar 76.60%, yang berhasil memenuhi target performa yang telah ditetapkan.</a:t>
            </a:r>
          </a:p>
          <a:p>
            <a:pPr algn="just">
              <a:lnSpc>
                <a:spcPts val="3919"/>
              </a:lnSpc>
            </a:pPr>
          </a:p>
          <a:p>
            <a:pPr algn="just">
              <a:lnSpc>
                <a:spcPts val="3919"/>
              </a:lnSpc>
            </a:pPr>
            <a:r>
              <a:rPr lang="en-US" sz="2799">
                <a:solidFill>
                  <a:srgbClr val="17415F"/>
                </a:solidFill>
                <a:latin typeface="Quark"/>
                <a:ea typeface="Quark"/>
                <a:cs typeface="Quark"/>
                <a:sym typeface="Quark"/>
              </a:rPr>
              <a:t>Pada tahap demonstrasi, prototipe ini terbukti mampu melakukan tugas identifikasi dengan sukses. Model yang telah dilatih berhasil mengenali pengguna yang telah terdaftar (`lyan` dan `zidan`) dari citra uji baru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6042557" y="-380448"/>
            <a:ext cx="3086100" cy="7022063"/>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042557" y="-3396291"/>
            <a:ext cx="3086100" cy="6792583"/>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0F7FE"/>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380448"/>
            <a:ext cx="3086100" cy="7022063"/>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259300" y="-3396291"/>
            <a:ext cx="3086100" cy="6792583"/>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true" flipV="false" rot="0">
            <a:off x="3064867" y="6405372"/>
            <a:ext cx="3771794" cy="4199366"/>
          </a:xfrm>
          <a:custGeom>
            <a:avLst/>
            <a:gdLst/>
            <a:ahLst/>
            <a:cxnLst/>
            <a:rect r="r" b="b" t="t" l="l"/>
            <a:pathLst>
              <a:path h="4199366" w="3771794">
                <a:moveTo>
                  <a:pt x="3771794" y="0"/>
                </a:moveTo>
                <a:lnTo>
                  <a:pt x="0" y="0"/>
                </a:lnTo>
                <a:lnTo>
                  <a:pt x="0" y="4199365"/>
                </a:lnTo>
                <a:lnTo>
                  <a:pt x="3771794" y="4199365"/>
                </a:lnTo>
                <a:lnTo>
                  <a:pt x="377179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565436" y="1325159"/>
            <a:ext cx="10390539" cy="3780314"/>
          </a:xfrm>
          <a:prstGeom prst="rect">
            <a:avLst/>
          </a:prstGeom>
        </p:spPr>
        <p:txBody>
          <a:bodyPr anchor="t" rtlCol="false" tIns="0" lIns="0" bIns="0" rIns="0">
            <a:spAutoFit/>
          </a:bodyPr>
          <a:lstStyle/>
          <a:p>
            <a:pPr algn="l">
              <a:lnSpc>
                <a:spcPts val="12312"/>
              </a:lnSpc>
            </a:pPr>
            <a:r>
              <a:rPr lang="en-US" sz="12190" b="true">
                <a:solidFill>
                  <a:srgbClr val="17415F"/>
                </a:solidFill>
                <a:latin typeface="Karnchang SemiCondensed Bold"/>
                <a:ea typeface="Karnchang SemiCondensed Bold"/>
                <a:cs typeface="Karnchang SemiCondensed Bold"/>
                <a:sym typeface="Karnchang SemiCondensed Bold"/>
              </a:rPr>
              <a:t>Thank You</a:t>
            </a:r>
          </a:p>
          <a:p>
            <a:pPr algn="l">
              <a:lnSpc>
                <a:spcPts val="1231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394606" y="2952184"/>
            <a:ext cx="3286974" cy="4382632"/>
          </a:xfrm>
          <a:custGeom>
            <a:avLst/>
            <a:gdLst/>
            <a:ahLst/>
            <a:cxnLst/>
            <a:rect r="r" b="b" t="t" l="l"/>
            <a:pathLst>
              <a:path h="4382632" w="3286974">
                <a:moveTo>
                  <a:pt x="0" y="0"/>
                </a:moveTo>
                <a:lnTo>
                  <a:pt x="3286974" y="0"/>
                </a:lnTo>
                <a:lnTo>
                  <a:pt x="3286974" y="4382632"/>
                </a:lnTo>
                <a:lnTo>
                  <a:pt x="0" y="4382632"/>
                </a:lnTo>
                <a:lnTo>
                  <a:pt x="0" y="0"/>
                </a:lnTo>
                <a:close/>
              </a:path>
            </a:pathLst>
          </a:custGeom>
          <a:blipFill>
            <a:blip r:embed="rId2"/>
            <a:stretch>
              <a:fillRect l="0" t="0" r="0" b="0"/>
            </a:stretch>
          </a:blipFill>
        </p:spPr>
      </p:sp>
      <p:sp>
        <p:nvSpPr>
          <p:cNvPr name="Freeform 17" id="17"/>
          <p:cNvSpPr/>
          <p:nvPr/>
        </p:nvSpPr>
        <p:spPr>
          <a:xfrm flipH="false" flipV="false" rot="0">
            <a:off x="5548355" y="2952184"/>
            <a:ext cx="3286974" cy="4382632"/>
          </a:xfrm>
          <a:custGeom>
            <a:avLst/>
            <a:gdLst/>
            <a:ahLst/>
            <a:cxnLst/>
            <a:rect r="r" b="b" t="t" l="l"/>
            <a:pathLst>
              <a:path h="4382632" w="3286974">
                <a:moveTo>
                  <a:pt x="0" y="0"/>
                </a:moveTo>
                <a:lnTo>
                  <a:pt x="3286974" y="0"/>
                </a:lnTo>
                <a:lnTo>
                  <a:pt x="3286974" y="4382632"/>
                </a:lnTo>
                <a:lnTo>
                  <a:pt x="0" y="4382632"/>
                </a:lnTo>
                <a:lnTo>
                  <a:pt x="0" y="0"/>
                </a:lnTo>
                <a:close/>
              </a:path>
            </a:pathLst>
          </a:custGeom>
          <a:blipFill>
            <a:blip r:embed="rId3"/>
            <a:stretch>
              <a:fillRect l="0" t="0" r="0" b="0"/>
            </a:stretch>
          </a:blipFill>
        </p:spPr>
      </p:sp>
      <p:sp>
        <p:nvSpPr>
          <p:cNvPr name="Freeform 18" id="18"/>
          <p:cNvSpPr/>
          <p:nvPr/>
        </p:nvSpPr>
        <p:spPr>
          <a:xfrm flipH="false" flipV="false" rot="0">
            <a:off x="9742503" y="2898319"/>
            <a:ext cx="3327373" cy="4436497"/>
          </a:xfrm>
          <a:custGeom>
            <a:avLst/>
            <a:gdLst/>
            <a:ahLst/>
            <a:cxnLst/>
            <a:rect r="r" b="b" t="t" l="l"/>
            <a:pathLst>
              <a:path h="4436497" w="3327373">
                <a:moveTo>
                  <a:pt x="0" y="0"/>
                </a:moveTo>
                <a:lnTo>
                  <a:pt x="3327373" y="0"/>
                </a:lnTo>
                <a:lnTo>
                  <a:pt x="3327373" y="4436497"/>
                </a:lnTo>
                <a:lnTo>
                  <a:pt x="0" y="4436497"/>
                </a:lnTo>
                <a:lnTo>
                  <a:pt x="0" y="0"/>
                </a:lnTo>
                <a:close/>
              </a:path>
            </a:pathLst>
          </a:custGeom>
          <a:blipFill>
            <a:blip r:embed="rId4"/>
            <a:stretch>
              <a:fillRect l="0" t="0" r="0" b="0"/>
            </a:stretch>
          </a:blipFill>
        </p:spPr>
      </p:sp>
      <p:sp>
        <p:nvSpPr>
          <p:cNvPr name="Freeform 19" id="19"/>
          <p:cNvSpPr/>
          <p:nvPr/>
        </p:nvSpPr>
        <p:spPr>
          <a:xfrm flipH="false" flipV="false" rot="0">
            <a:off x="13931927" y="2898319"/>
            <a:ext cx="3327373" cy="4436497"/>
          </a:xfrm>
          <a:custGeom>
            <a:avLst/>
            <a:gdLst/>
            <a:ahLst/>
            <a:cxnLst/>
            <a:rect r="r" b="b" t="t" l="l"/>
            <a:pathLst>
              <a:path h="4436497" w="3327373">
                <a:moveTo>
                  <a:pt x="0" y="0"/>
                </a:moveTo>
                <a:lnTo>
                  <a:pt x="3327373" y="0"/>
                </a:lnTo>
                <a:lnTo>
                  <a:pt x="3327373" y="4436497"/>
                </a:lnTo>
                <a:lnTo>
                  <a:pt x="0" y="4436497"/>
                </a:lnTo>
                <a:lnTo>
                  <a:pt x="0" y="0"/>
                </a:lnTo>
                <a:close/>
              </a:path>
            </a:pathLst>
          </a:custGeom>
          <a:blipFill>
            <a:blip r:embed="rId5"/>
            <a:stretch>
              <a:fillRect l="0" t="0" r="0" b="0"/>
            </a:stretch>
          </a:blipFill>
        </p:spPr>
      </p:sp>
      <p:sp>
        <p:nvSpPr>
          <p:cNvPr name="TextBox 20" id="20"/>
          <p:cNvSpPr txBox="true"/>
          <p:nvPr/>
        </p:nvSpPr>
        <p:spPr>
          <a:xfrm rot="0">
            <a:off x="1565436" y="850989"/>
            <a:ext cx="8177067"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Contoh Images</a:t>
            </a:r>
          </a:p>
        </p:txBody>
      </p:sp>
      <p:sp>
        <p:nvSpPr>
          <p:cNvPr name="TextBox 21" id="21"/>
          <p:cNvSpPr txBox="true"/>
          <p:nvPr/>
        </p:nvSpPr>
        <p:spPr>
          <a:xfrm rot="0">
            <a:off x="2054243" y="7585738"/>
            <a:ext cx="1967699" cy="482600"/>
          </a:xfrm>
          <a:prstGeom prst="rect">
            <a:avLst/>
          </a:prstGeom>
        </p:spPr>
        <p:txBody>
          <a:bodyPr anchor="t" rtlCol="false" tIns="0" lIns="0" bIns="0" rIns="0">
            <a:spAutoFit/>
          </a:bodyPr>
          <a:lstStyle/>
          <a:p>
            <a:pPr algn="ctr">
              <a:lnSpc>
                <a:spcPts val="3924"/>
              </a:lnSpc>
            </a:pPr>
            <a:r>
              <a:rPr lang="en-US" sz="2499">
                <a:solidFill>
                  <a:srgbClr val="17415F"/>
                </a:solidFill>
                <a:latin typeface="Quark"/>
                <a:ea typeface="Quark"/>
                <a:cs typeface="Quark"/>
                <a:sym typeface="Quark"/>
              </a:rPr>
              <a:t>Frontal view</a:t>
            </a:r>
          </a:p>
        </p:txBody>
      </p:sp>
      <p:sp>
        <p:nvSpPr>
          <p:cNvPr name="TextBox 22" id="22"/>
          <p:cNvSpPr txBox="true"/>
          <p:nvPr/>
        </p:nvSpPr>
        <p:spPr>
          <a:xfrm rot="0">
            <a:off x="5888273" y="7585738"/>
            <a:ext cx="2647536" cy="482600"/>
          </a:xfrm>
          <a:prstGeom prst="rect">
            <a:avLst/>
          </a:prstGeom>
        </p:spPr>
        <p:txBody>
          <a:bodyPr anchor="t" rtlCol="false" tIns="0" lIns="0" bIns="0" rIns="0">
            <a:spAutoFit/>
          </a:bodyPr>
          <a:lstStyle/>
          <a:p>
            <a:pPr algn="ctr">
              <a:lnSpc>
                <a:spcPts val="3924"/>
              </a:lnSpc>
            </a:pPr>
            <a:r>
              <a:rPr lang="en-US" sz="2499">
                <a:solidFill>
                  <a:srgbClr val="17415F"/>
                </a:solidFill>
                <a:latin typeface="Quark"/>
                <a:ea typeface="Quark"/>
                <a:cs typeface="Quark"/>
                <a:sym typeface="Quark"/>
              </a:rPr>
              <a:t>Rotated Frontal view</a:t>
            </a:r>
          </a:p>
        </p:txBody>
      </p:sp>
      <p:sp>
        <p:nvSpPr>
          <p:cNvPr name="TextBox 23" id="23"/>
          <p:cNvSpPr txBox="true"/>
          <p:nvPr/>
        </p:nvSpPr>
        <p:spPr>
          <a:xfrm rot="0">
            <a:off x="10082421" y="7585738"/>
            <a:ext cx="2647536" cy="482600"/>
          </a:xfrm>
          <a:prstGeom prst="rect">
            <a:avLst/>
          </a:prstGeom>
        </p:spPr>
        <p:txBody>
          <a:bodyPr anchor="t" rtlCol="false" tIns="0" lIns="0" bIns="0" rIns="0">
            <a:spAutoFit/>
          </a:bodyPr>
          <a:lstStyle/>
          <a:p>
            <a:pPr algn="ctr">
              <a:lnSpc>
                <a:spcPts val="3924"/>
              </a:lnSpc>
            </a:pPr>
            <a:r>
              <a:rPr lang="en-US" sz="2499">
                <a:solidFill>
                  <a:srgbClr val="17415F"/>
                </a:solidFill>
                <a:latin typeface="Quark"/>
                <a:ea typeface="Quark"/>
                <a:cs typeface="Quark"/>
                <a:sym typeface="Quark"/>
              </a:rPr>
              <a:t>Perspective view</a:t>
            </a:r>
          </a:p>
        </p:txBody>
      </p:sp>
      <p:sp>
        <p:nvSpPr>
          <p:cNvPr name="TextBox 24" id="24"/>
          <p:cNvSpPr txBox="true"/>
          <p:nvPr/>
        </p:nvSpPr>
        <p:spPr>
          <a:xfrm rot="0">
            <a:off x="13931927" y="7585738"/>
            <a:ext cx="3495373" cy="482600"/>
          </a:xfrm>
          <a:prstGeom prst="rect">
            <a:avLst/>
          </a:prstGeom>
        </p:spPr>
        <p:txBody>
          <a:bodyPr anchor="t" rtlCol="false" tIns="0" lIns="0" bIns="0" rIns="0">
            <a:spAutoFit/>
          </a:bodyPr>
          <a:lstStyle/>
          <a:p>
            <a:pPr algn="ctr">
              <a:lnSpc>
                <a:spcPts val="3924"/>
              </a:lnSpc>
            </a:pPr>
            <a:r>
              <a:rPr lang="en-US" sz="2499">
                <a:solidFill>
                  <a:srgbClr val="17415F"/>
                </a:solidFill>
                <a:latin typeface="Quark"/>
                <a:ea typeface="Quark"/>
                <a:cs typeface="Quark"/>
                <a:sym typeface="Quark"/>
              </a:rPr>
              <a:t>Rotated Perspective 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447837" y="2600699"/>
            <a:ext cx="9958352" cy="3849842"/>
          </a:xfrm>
          <a:custGeom>
            <a:avLst/>
            <a:gdLst/>
            <a:ahLst/>
            <a:cxnLst/>
            <a:rect r="r" b="b" t="t" l="l"/>
            <a:pathLst>
              <a:path h="3849842" w="9958352">
                <a:moveTo>
                  <a:pt x="0" y="0"/>
                </a:moveTo>
                <a:lnTo>
                  <a:pt x="9958352" y="0"/>
                </a:lnTo>
                <a:lnTo>
                  <a:pt x="9958352" y="3849842"/>
                </a:lnTo>
                <a:lnTo>
                  <a:pt x="0" y="3849842"/>
                </a:lnTo>
                <a:lnTo>
                  <a:pt x="0" y="0"/>
                </a:lnTo>
                <a:close/>
              </a:path>
            </a:pathLst>
          </a:custGeom>
          <a:blipFill>
            <a:blip r:embed="rId2"/>
            <a:stretch>
              <a:fillRect l="-6869" t="-15795" r="-6615" b="-17770"/>
            </a:stretch>
          </a:blipFill>
        </p:spPr>
      </p:sp>
      <p:sp>
        <p:nvSpPr>
          <p:cNvPr name="TextBox 17" id="17"/>
          <p:cNvSpPr txBox="true"/>
          <p:nvPr/>
        </p:nvSpPr>
        <p:spPr>
          <a:xfrm rot="0">
            <a:off x="1565436" y="850989"/>
            <a:ext cx="9840753"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Library yang digunakan</a:t>
            </a:r>
          </a:p>
        </p:txBody>
      </p:sp>
      <p:sp>
        <p:nvSpPr>
          <p:cNvPr name="TextBox 18" id="18"/>
          <p:cNvSpPr txBox="true"/>
          <p:nvPr/>
        </p:nvSpPr>
        <p:spPr>
          <a:xfrm rot="0">
            <a:off x="1447837" y="6850940"/>
            <a:ext cx="9840753" cy="1473200"/>
          </a:xfrm>
          <a:prstGeom prst="rect">
            <a:avLst/>
          </a:prstGeom>
        </p:spPr>
        <p:txBody>
          <a:bodyPr anchor="t" rtlCol="false" tIns="0" lIns="0" bIns="0" rIns="0">
            <a:spAutoFit/>
          </a:bodyPr>
          <a:lstStyle/>
          <a:p>
            <a:pPr algn="just">
              <a:lnSpc>
                <a:spcPts val="3924"/>
              </a:lnSpc>
            </a:pPr>
            <a:r>
              <a:rPr lang="en-US" sz="2499">
                <a:solidFill>
                  <a:srgbClr val="17415F"/>
                </a:solidFill>
                <a:latin typeface="Quark"/>
                <a:ea typeface="Quark"/>
                <a:cs typeface="Quark"/>
                <a:sym typeface="Quark"/>
              </a:rPr>
              <a:t>cv2 untuk menyiapkan dan membersihkan data gambar, lalu TensorFlow/Keras menggunakan data tersebut untuk membangun dan melatih model agar bisa mengenali telapak tangan.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6915866"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915866"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0F7FE"/>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17415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9FCDF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2597001"/>
            <a:ext cx="9792183" cy="4905186"/>
          </a:xfrm>
          <a:custGeom>
            <a:avLst/>
            <a:gdLst/>
            <a:ahLst/>
            <a:cxnLst/>
            <a:rect r="r" b="b" t="t" l="l"/>
            <a:pathLst>
              <a:path h="4905186" w="9792183">
                <a:moveTo>
                  <a:pt x="0" y="0"/>
                </a:moveTo>
                <a:lnTo>
                  <a:pt x="9792183" y="0"/>
                </a:lnTo>
                <a:lnTo>
                  <a:pt x="9792183" y="4905186"/>
                </a:lnTo>
                <a:lnTo>
                  <a:pt x="0" y="4905186"/>
                </a:lnTo>
                <a:lnTo>
                  <a:pt x="0" y="0"/>
                </a:lnTo>
                <a:close/>
              </a:path>
            </a:pathLst>
          </a:custGeom>
          <a:blipFill>
            <a:blip r:embed="rId2"/>
            <a:stretch>
              <a:fillRect l="-5231" t="-52395" r="-7474" b="-10443"/>
            </a:stretch>
          </a:blipFill>
        </p:spPr>
      </p:sp>
      <p:sp>
        <p:nvSpPr>
          <p:cNvPr name="TextBox 17" id="17"/>
          <p:cNvSpPr txBox="true"/>
          <p:nvPr/>
        </p:nvSpPr>
        <p:spPr>
          <a:xfrm rot="0">
            <a:off x="1565436" y="850989"/>
            <a:ext cx="8532387"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Eksplorasi Dataset</a:t>
            </a:r>
          </a:p>
        </p:txBody>
      </p:sp>
      <p:sp>
        <p:nvSpPr>
          <p:cNvPr name="TextBox 18" id="18"/>
          <p:cNvSpPr txBox="true"/>
          <p:nvPr/>
        </p:nvSpPr>
        <p:spPr>
          <a:xfrm rot="0">
            <a:off x="11604314" y="2530326"/>
            <a:ext cx="5064859" cy="4948555"/>
          </a:xfrm>
          <a:prstGeom prst="rect">
            <a:avLst/>
          </a:prstGeom>
        </p:spPr>
        <p:txBody>
          <a:bodyPr anchor="t" rtlCol="false" tIns="0" lIns="0" bIns="0" rIns="0">
            <a:spAutoFit/>
          </a:bodyPr>
          <a:lstStyle/>
          <a:p>
            <a:pPr algn="just">
              <a:lnSpc>
                <a:spcPts val="3919"/>
              </a:lnSpc>
            </a:pPr>
            <a:r>
              <a:rPr lang="en-US" sz="2799">
                <a:solidFill>
                  <a:srgbClr val="17415F"/>
                </a:solidFill>
                <a:latin typeface="Quark"/>
                <a:ea typeface="Quark"/>
                <a:cs typeface="Quark"/>
                <a:sym typeface="Quark"/>
              </a:rPr>
              <a:t>Hasilnya:</a:t>
            </a:r>
          </a:p>
          <a:p>
            <a:pPr algn="just">
              <a:lnSpc>
                <a:spcPts val="3919"/>
              </a:lnSpc>
            </a:pPr>
            <a:r>
              <a:rPr lang="en-US" sz="2799">
                <a:solidFill>
                  <a:srgbClr val="17415F"/>
                </a:solidFill>
                <a:latin typeface="Quark"/>
                <a:ea typeface="Quark"/>
                <a:cs typeface="Quark"/>
                <a:sym typeface="Quark"/>
              </a:rPr>
              <a:t>Total images found: 3757 </a:t>
            </a:r>
          </a:p>
          <a:p>
            <a:pPr algn="just">
              <a:lnSpc>
                <a:spcPts val="3919"/>
              </a:lnSpc>
            </a:pPr>
            <a:r>
              <a:rPr lang="en-US" sz="2799">
                <a:solidFill>
                  <a:srgbClr val="17415F"/>
                </a:solidFill>
                <a:latin typeface="Quark"/>
                <a:ea typeface="Quark"/>
                <a:cs typeface="Quark"/>
                <a:sym typeface="Quark"/>
              </a:rPr>
              <a:t>Total classes (individuals): 94</a:t>
            </a:r>
          </a:p>
          <a:p>
            <a:pPr algn="just">
              <a:lnSpc>
                <a:spcPts val="3919"/>
              </a:lnSpc>
            </a:pPr>
            <a:r>
              <a:rPr lang="en-US" sz="2799">
                <a:solidFill>
                  <a:srgbClr val="17415F"/>
                </a:solidFill>
                <a:latin typeface="Quark"/>
                <a:ea typeface="Quark"/>
                <a:cs typeface="Quark"/>
                <a:sym typeface="Quark"/>
              </a:rPr>
              <a:t>Sample of class names (IDs): ['001', '002', '003', '004', '005', '006', '007', '008', '009', '010'] </a:t>
            </a:r>
          </a:p>
          <a:p>
            <a:pPr algn="just">
              <a:lnSpc>
                <a:spcPts val="3919"/>
              </a:lnSpc>
            </a:pPr>
            <a:r>
              <a:rPr lang="en-US" sz="2799">
                <a:solidFill>
                  <a:srgbClr val="17415F"/>
                </a:solidFill>
                <a:latin typeface="Quark"/>
                <a:ea typeface="Quark"/>
                <a:cs typeface="Quark"/>
                <a:sym typeface="Quark"/>
              </a:rPr>
              <a:t>Image count per class (sample): </a:t>
            </a:r>
          </a:p>
          <a:p>
            <a:pPr algn="just">
              <a:lnSpc>
                <a:spcPts val="3919"/>
              </a:lnSpc>
            </a:pPr>
            <a:r>
              <a:rPr lang="en-US" sz="2799">
                <a:solidFill>
                  <a:srgbClr val="17415F"/>
                </a:solidFill>
                <a:latin typeface="Quark"/>
                <a:ea typeface="Quark"/>
                <a:cs typeface="Quark"/>
                <a:sym typeface="Quark"/>
              </a:rPr>
              <a:t>- ID 001: 40 images </a:t>
            </a:r>
          </a:p>
          <a:p>
            <a:pPr algn="just">
              <a:lnSpc>
                <a:spcPts val="3919"/>
              </a:lnSpc>
            </a:pPr>
            <a:r>
              <a:rPr lang="en-US" sz="2799">
                <a:solidFill>
                  <a:srgbClr val="17415F"/>
                </a:solidFill>
                <a:latin typeface="Quark"/>
                <a:ea typeface="Quark"/>
                <a:cs typeface="Quark"/>
                <a:sym typeface="Quark"/>
              </a:rPr>
              <a:t>- ID 002: 40 images </a:t>
            </a:r>
          </a:p>
          <a:p>
            <a:pPr algn="just">
              <a:lnSpc>
                <a:spcPts val="3919"/>
              </a:lnSpc>
            </a:pPr>
            <a:r>
              <a:rPr lang="en-US" sz="2799">
                <a:solidFill>
                  <a:srgbClr val="17415F"/>
                </a:solidFill>
                <a:latin typeface="Quark"/>
                <a:ea typeface="Quark"/>
                <a:cs typeface="Quark"/>
                <a:sym typeface="Quark"/>
              </a:rPr>
              <a:t>- ID 003: 40 images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421959" y="-18330981"/>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0F7FE"/>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17415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9FCDF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28700" y="2390051"/>
            <a:ext cx="8115300" cy="2613977"/>
          </a:xfrm>
          <a:custGeom>
            <a:avLst/>
            <a:gdLst/>
            <a:ahLst/>
            <a:cxnLst/>
            <a:rect r="r" b="b" t="t" l="l"/>
            <a:pathLst>
              <a:path h="2613977" w="8115300">
                <a:moveTo>
                  <a:pt x="0" y="0"/>
                </a:moveTo>
                <a:lnTo>
                  <a:pt x="8115300" y="0"/>
                </a:lnTo>
                <a:lnTo>
                  <a:pt x="8115300" y="2613976"/>
                </a:lnTo>
                <a:lnTo>
                  <a:pt x="0" y="2613976"/>
                </a:lnTo>
                <a:lnTo>
                  <a:pt x="0" y="0"/>
                </a:lnTo>
                <a:close/>
              </a:path>
            </a:pathLst>
          </a:custGeom>
          <a:blipFill>
            <a:blip r:embed="rId2"/>
            <a:stretch>
              <a:fillRect l="-5743" t="-14993" r="-5743" b="-228527"/>
            </a:stretch>
          </a:blipFill>
        </p:spPr>
      </p:sp>
      <p:sp>
        <p:nvSpPr>
          <p:cNvPr name="Freeform 17" id="17"/>
          <p:cNvSpPr/>
          <p:nvPr/>
        </p:nvSpPr>
        <p:spPr>
          <a:xfrm flipH="false" flipV="false" rot="0">
            <a:off x="1028700" y="5573941"/>
            <a:ext cx="8115300" cy="2350221"/>
          </a:xfrm>
          <a:custGeom>
            <a:avLst/>
            <a:gdLst/>
            <a:ahLst/>
            <a:cxnLst/>
            <a:rect r="r" b="b" t="t" l="l"/>
            <a:pathLst>
              <a:path h="2350221" w="8115300">
                <a:moveTo>
                  <a:pt x="0" y="0"/>
                </a:moveTo>
                <a:lnTo>
                  <a:pt x="8115300" y="0"/>
                </a:lnTo>
                <a:lnTo>
                  <a:pt x="8115300" y="2350221"/>
                </a:lnTo>
                <a:lnTo>
                  <a:pt x="0" y="2350221"/>
                </a:lnTo>
                <a:lnTo>
                  <a:pt x="0" y="0"/>
                </a:lnTo>
                <a:close/>
              </a:path>
            </a:pathLst>
          </a:custGeom>
          <a:blipFill>
            <a:blip r:embed="rId2"/>
            <a:stretch>
              <a:fillRect l="-5743" t="-155594" r="-5743" b="-126478"/>
            </a:stretch>
          </a:blipFill>
        </p:spPr>
      </p:sp>
      <p:sp>
        <p:nvSpPr>
          <p:cNvPr name="TextBox 18" id="18"/>
          <p:cNvSpPr txBox="true"/>
          <p:nvPr/>
        </p:nvSpPr>
        <p:spPr>
          <a:xfrm rot="0">
            <a:off x="1028700" y="800100"/>
            <a:ext cx="9791228"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Region of Interest (ROI)</a:t>
            </a:r>
          </a:p>
        </p:txBody>
      </p:sp>
      <p:sp>
        <p:nvSpPr>
          <p:cNvPr name="TextBox 19" id="19"/>
          <p:cNvSpPr txBox="true"/>
          <p:nvPr/>
        </p:nvSpPr>
        <p:spPr>
          <a:xfrm rot="0">
            <a:off x="9761742" y="2323376"/>
            <a:ext cx="7231944" cy="6434455"/>
          </a:xfrm>
          <a:prstGeom prst="rect">
            <a:avLst/>
          </a:prstGeom>
        </p:spPr>
        <p:txBody>
          <a:bodyPr anchor="t" rtlCol="false" tIns="0" lIns="0" bIns="0" rIns="0">
            <a:spAutoFit/>
          </a:bodyPr>
          <a:lstStyle/>
          <a:p>
            <a:pPr algn="just">
              <a:lnSpc>
                <a:spcPts val="3919"/>
              </a:lnSpc>
            </a:pPr>
            <a:r>
              <a:rPr lang="en-US" sz="2799">
                <a:solidFill>
                  <a:srgbClr val="17415F"/>
                </a:solidFill>
                <a:latin typeface="Quark"/>
                <a:ea typeface="Quark"/>
                <a:cs typeface="Quark"/>
                <a:sym typeface="Quark"/>
              </a:rPr>
              <a:t>Cara Kerjanya:</a:t>
            </a:r>
          </a:p>
          <a:p>
            <a:pPr algn="just" marL="604519" indent="-302260" lvl="1">
              <a:lnSpc>
                <a:spcPts val="3919"/>
              </a:lnSpc>
              <a:buAutoNum type="arabicPeriod" startAt="1"/>
            </a:pPr>
            <a:r>
              <a:rPr lang="en-US" sz="2799">
                <a:solidFill>
                  <a:srgbClr val="17415F"/>
                </a:solidFill>
                <a:latin typeface="Quark"/>
                <a:ea typeface="Quark"/>
                <a:cs typeface="Quark"/>
                <a:sym typeface="Quark"/>
              </a:rPr>
              <a:t>Isolasi Tangan: Gambar diubah menjadi hitam-putih untuk memisahkan bentuk tangan dari background.</a:t>
            </a:r>
          </a:p>
          <a:p>
            <a:pPr algn="just" marL="604519" indent="-302260" lvl="1">
              <a:lnSpc>
                <a:spcPts val="3919"/>
              </a:lnSpc>
              <a:buAutoNum type="arabicPeriod" startAt="1"/>
            </a:pPr>
            <a:r>
              <a:rPr lang="en-US" sz="2799">
                <a:solidFill>
                  <a:srgbClr val="17415F"/>
                </a:solidFill>
                <a:latin typeface="Quark"/>
                <a:ea typeface="Quark"/>
                <a:cs typeface="Quark"/>
                <a:sym typeface="Quark"/>
              </a:rPr>
              <a:t>Temukan Pusat: Menemukan kontur tangan terbesar dan menghitung titik tengahnya (pusat telapak tangan).</a:t>
            </a:r>
          </a:p>
          <a:p>
            <a:pPr algn="just" marL="604519" indent="-302260" lvl="1">
              <a:lnSpc>
                <a:spcPts val="3919"/>
              </a:lnSpc>
              <a:buAutoNum type="arabicPeriod" startAt="1"/>
            </a:pPr>
            <a:r>
              <a:rPr lang="en-US" sz="2799">
                <a:solidFill>
                  <a:srgbClr val="17415F"/>
                </a:solidFill>
                <a:latin typeface="Quark"/>
                <a:ea typeface="Quark"/>
                <a:cs typeface="Quark"/>
                <a:sym typeface="Quark"/>
              </a:rPr>
              <a:t>Potong (Crop): Mengambil area persegi tepat di tengah telapak tangan yang sudah ditemukan.</a:t>
            </a:r>
          </a:p>
          <a:p>
            <a:pPr algn="just" marL="604519" indent="-302260" lvl="1">
              <a:lnSpc>
                <a:spcPts val="3919"/>
              </a:lnSpc>
              <a:buAutoNum type="arabicPeriod" startAt="1"/>
            </a:pPr>
            <a:r>
              <a:rPr lang="en-US" sz="2799">
                <a:solidFill>
                  <a:srgbClr val="17415F"/>
                </a:solidFill>
                <a:latin typeface="Quark"/>
                <a:ea typeface="Quark"/>
                <a:cs typeface="Quark"/>
                <a:sym typeface="Quark"/>
              </a:rPr>
              <a:t>Standarisasi Ukuran: Mengubah ukuran hasil potongan menjadi 256x256 piksel agar semua data seragam.</a:t>
            </a:r>
          </a:p>
          <a:p>
            <a:pPr algn="just">
              <a:lnSpc>
                <a:spcPts val="39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21959" y="-18330981"/>
            <a:ext cx="0" cy="20019890"/>
          </a:xfrm>
          <a:prstGeom prst="line">
            <a:avLst/>
          </a:prstGeom>
          <a:ln cap="flat" w="38100">
            <a:solidFill>
              <a:srgbClr val="17415F"/>
            </a:solidFill>
            <a:prstDash val="solid"/>
            <a:headEnd type="diamond" len="lg" w="lg"/>
            <a:tailEnd type="none" len="sm" w="sm"/>
          </a:ln>
        </p:spPr>
      </p:sp>
      <p:grpSp>
        <p:nvGrpSpPr>
          <p:cNvPr name="Group 3" id="3"/>
          <p:cNvGrpSpPr/>
          <p:nvPr/>
        </p:nvGrpSpPr>
        <p:grpSpPr>
          <a:xfrm rot="0">
            <a:off x="17611427" y="-251526"/>
            <a:ext cx="1764194" cy="4014219"/>
            <a:chOff x="0" y="0"/>
            <a:chExt cx="812800" cy="1849432"/>
          </a:xfrm>
        </p:grpSpPr>
        <p:sp>
          <p:nvSpPr>
            <p:cNvPr name="Freeform 4" id="4"/>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5" id="5"/>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611427" y="-1975557"/>
            <a:ext cx="1764194" cy="3883035"/>
            <a:chOff x="0" y="0"/>
            <a:chExt cx="812800" cy="1788993"/>
          </a:xfrm>
        </p:grpSpPr>
        <p:sp>
          <p:nvSpPr>
            <p:cNvPr name="Freeform 7" id="7"/>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0F7FE"/>
            </a:solidFill>
          </p:spPr>
        </p:sp>
        <p:sp>
          <p:nvSpPr>
            <p:cNvPr name="TextBox 8" id="8"/>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611427" y="-251526"/>
            <a:ext cx="1764194" cy="4014219"/>
            <a:chOff x="0" y="0"/>
            <a:chExt cx="812800" cy="1849432"/>
          </a:xfrm>
        </p:grpSpPr>
        <p:sp>
          <p:nvSpPr>
            <p:cNvPr name="Freeform 10" id="10"/>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17415F"/>
            </a:solidFill>
          </p:spPr>
        </p:sp>
        <p:sp>
          <p:nvSpPr>
            <p:cNvPr name="TextBox 11" id="11"/>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611427" y="-1975557"/>
            <a:ext cx="1764194" cy="3883035"/>
            <a:chOff x="0" y="0"/>
            <a:chExt cx="812800" cy="1788993"/>
          </a:xfrm>
        </p:grpSpPr>
        <p:sp>
          <p:nvSpPr>
            <p:cNvPr name="Freeform 13" id="13"/>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9FCDFF"/>
            </a:solidFill>
          </p:spPr>
        </p:sp>
        <p:sp>
          <p:nvSpPr>
            <p:cNvPr name="TextBox 14" id="14"/>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557059" y="566570"/>
            <a:ext cx="12938318" cy="9153860"/>
          </a:xfrm>
          <a:custGeom>
            <a:avLst/>
            <a:gdLst/>
            <a:ahLst/>
            <a:cxnLst/>
            <a:rect r="r" b="b" t="t" l="l"/>
            <a:pathLst>
              <a:path h="9153860" w="12938318">
                <a:moveTo>
                  <a:pt x="0" y="0"/>
                </a:moveTo>
                <a:lnTo>
                  <a:pt x="12938319" y="0"/>
                </a:lnTo>
                <a:lnTo>
                  <a:pt x="12938319" y="9153860"/>
                </a:lnTo>
                <a:lnTo>
                  <a:pt x="0" y="9153860"/>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447837" y="2417208"/>
            <a:ext cx="6334815" cy="2736735"/>
          </a:xfrm>
          <a:custGeom>
            <a:avLst/>
            <a:gdLst/>
            <a:ahLst/>
            <a:cxnLst/>
            <a:rect r="r" b="b" t="t" l="l"/>
            <a:pathLst>
              <a:path h="2736735" w="6334815">
                <a:moveTo>
                  <a:pt x="0" y="0"/>
                </a:moveTo>
                <a:lnTo>
                  <a:pt x="6334815" y="0"/>
                </a:lnTo>
                <a:lnTo>
                  <a:pt x="6334815" y="2736736"/>
                </a:lnTo>
                <a:lnTo>
                  <a:pt x="0" y="2736736"/>
                </a:lnTo>
                <a:lnTo>
                  <a:pt x="0" y="0"/>
                </a:lnTo>
                <a:close/>
              </a:path>
            </a:pathLst>
          </a:custGeom>
          <a:blipFill>
            <a:blip r:embed="rId2"/>
            <a:stretch>
              <a:fillRect l="-7832" t="-19338" r="-8615" b="-18130"/>
            </a:stretch>
          </a:blipFill>
        </p:spPr>
      </p:sp>
      <p:sp>
        <p:nvSpPr>
          <p:cNvPr name="Freeform 17" id="17"/>
          <p:cNvSpPr/>
          <p:nvPr/>
        </p:nvSpPr>
        <p:spPr>
          <a:xfrm flipH="false" flipV="false" rot="0">
            <a:off x="1447837" y="5401594"/>
            <a:ext cx="10161055" cy="1444829"/>
          </a:xfrm>
          <a:custGeom>
            <a:avLst/>
            <a:gdLst/>
            <a:ahLst/>
            <a:cxnLst/>
            <a:rect r="r" b="b" t="t" l="l"/>
            <a:pathLst>
              <a:path h="1444829" w="10161055">
                <a:moveTo>
                  <a:pt x="0" y="0"/>
                </a:moveTo>
                <a:lnTo>
                  <a:pt x="10161055" y="0"/>
                </a:lnTo>
                <a:lnTo>
                  <a:pt x="10161055" y="1444829"/>
                </a:lnTo>
                <a:lnTo>
                  <a:pt x="0" y="1444829"/>
                </a:lnTo>
                <a:lnTo>
                  <a:pt x="0" y="0"/>
                </a:lnTo>
                <a:close/>
              </a:path>
            </a:pathLst>
          </a:custGeom>
          <a:blipFill>
            <a:blip r:embed="rId3"/>
            <a:stretch>
              <a:fillRect l="-6234" t="-75408" r="-4987" b="-48492"/>
            </a:stretch>
          </a:blipFill>
        </p:spPr>
      </p:sp>
      <p:sp>
        <p:nvSpPr>
          <p:cNvPr name="TextBox 18" id="18"/>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Siapkan Data Train &amp; Validation</a:t>
            </a:r>
          </a:p>
        </p:txBody>
      </p:sp>
      <p:sp>
        <p:nvSpPr>
          <p:cNvPr name="TextBox 19" id="19"/>
          <p:cNvSpPr txBox="true"/>
          <p:nvPr/>
        </p:nvSpPr>
        <p:spPr>
          <a:xfrm rot="0">
            <a:off x="8335477" y="2565623"/>
            <a:ext cx="9840753" cy="2463800"/>
          </a:xfrm>
          <a:prstGeom prst="rect">
            <a:avLst/>
          </a:prstGeom>
        </p:spPr>
        <p:txBody>
          <a:bodyPr anchor="t" rtlCol="false" tIns="0" lIns="0" bIns="0" rIns="0">
            <a:spAutoFit/>
          </a:bodyPr>
          <a:lstStyle/>
          <a:p>
            <a:pPr algn="just">
              <a:lnSpc>
                <a:spcPts val="3924"/>
              </a:lnSpc>
            </a:pPr>
            <a:r>
              <a:rPr lang="en-US" sz="2499">
                <a:solidFill>
                  <a:srgbClr val="17415F"/>
                </a:solidFill>
                <a:latin typeface="Quark"/>
                <a:ea typeface="Quark"/>
                <a:cs typeface="Quark"/>
                <a:sym typeface="Quark"/>
              </a:rPr>
              <a:t>Dataset split: </a:t>
            </a:r>
          </a:p>
          <a:p>
            <a:pPr algn="just">
              <a:lnSpc>
                <a:spcPts val="3924"/>
              </a:lnSpc>
            </a:pPr>
            <a:r>
              <a:rPr lang="en-US" sz="2499">
                <a:solidFill>
                  <a:srgbClr val="17415F"/>
                </a:solidFill>
                <a:latin typeface="Quark"/>
                <a:ea typeface="Quark"/>
                <a:cs typeface="Quark"/>
                <a:sym typeface="Quark"/>
              </a:rPr>
              <a:t>- Training samples: 3005</a:t>
            </a:r>
          </a:p>
          <a:p>
            <a:pPr algn="just">
              <a:lnSpc>
                <a:spcPts val="3924"/>
              </a:lnSpc>
            </a:pPr>
            <a:r>
              <a:rPr lang="en-US" sz="2499">
                <a:solidFill>
                  <a:srgbClr val="17415F"/>
                </a:solidFill>
                <a:latin typeface="Quark"/>
                <a:ea typeface="Quark"/>
                <a:cs typeface="Quark"/>
                <a:sym typeface="Quark"/>
              </a:rPr>
              <a:t>- Validation samples: 752 </a:t>
            </a:r>
          </a:p>
          <a:p>
            <a:pPr algn="just">
              <a:lnSpc>
                <a:spcPts val="3924"/>
              </a:lnSpc>
            </a:pPr>
            <a:r>
              <a:rPr lang="en-US" sz="2499">
                <a:solidFill>
                  <a:srgbClr val="17415F"/>
                </a:solidFill>
                <a:latin typeface="Quark"/>
                <a:ea typeface="Quark"/>
                <a:cs typeface="Quark"/>
                <a:sym typeface="Quark"/>
              </a:rPr>
              <a:t>- Training shape: (3005, 256, 256, 3) </a:t>
            </a:r>
          </a:p>
          <a:p>
            <a:pPr algn="just">
              <a:lnSpc>
                <a:spcPts val="3924"/>
              </a:lnSpc>
            </a:pPr>
            <a:r>
              <a:rPr lang="en-US" sz="2499">
                <a:solidFill>
                  <a:srgbClr val="17415F"/>
                </a:solidFill>
                <a:latin typeface="Quark"/>
                <a:ea typeface="Quark"/>
                <a:cs typeface="Quark"/>
                <a:sym typeface="Quark"/>
              </a:rPr>
              <a:t>- Validation shape: (752, 256, 256, 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AutoShape 2" id="2"/>
          <p:cNvSpPr/>
          <p:nvPr/>
        </p:nvSpPr>
        <p:spPr>
          <a:xfrm>
            <a:off x="1565436" y="9239250"/>
            <a:ext cx="20019890" cy="0"/>
          </a:xfrm>
          <a:prstGeom prst="line">
            <a:avLst/>
          </a:prstGeom>
          <a:ln cap="flat" w="38100">
            <a:solidFill>
              <a:srgbClr val="17415F"/>
            </a:solidFill>
            <a:prstDash val="solid"/>
            <a:headEnd type="diamond" len="lg" w="lg"/>
            <a:tailEnd type="none" len="sm" w="sm"/>
          </a:ln>
        </p:spPr>
      </p:sp>
      <p:sp>
        <p:nvSpPr>
          <p:cNvPr name="AutoShape 3" id="3"/>
          <p:cNvSpPr/>
          <p:nvPr/>
        </p:nvSpPr>
        <p:spPr>
          <a:xfrm flipV="true">
            <a:off x="624662" y="-18432980"/>
            <a:ext cx="0" cy="20019890"/>
          </a:xfrm>
          <a:prstGeom prst="line">
            <a:avLst/>
          </a:prstGeom>
          <a:ln cap="flat" w="38100">
            <a:solidFill>
              <a:srgbClr val="17415F"/>
            </a:solidFill>
            <a:prstDash val="solid"/>
            <a:headEnd type="diamond" len="lg" w="lg"/>
            <a:tailEnd type="none" len="sm" w="sm"/>
          </a:ln>
        </p:spPr>
      </p:sp>
      <p:grpSp>
        <p:nvGrpSpPr>
          <p:cNvPr name="Group 4" id="4"/>
          <p:cNvGrpSpPr/>
          <p:nvPr/>
        </p:nvGrpSpPr>
        <p:grpSpPr>
          <a:xfrm rot="0">
            <a:off x="17611427" y="-251526"/>
            <a:ext cx="1764194" cy="4014219"/>
            <a:chOff x="0" y="0"/>
            <a:chExt cx="812800" cy="1849432"/>
          </a:xfrm>
        </p:grpSpPr>
        <p:sp>
          <p:nvSpPr>
            <p:cNvPr name="Freeform 5" id="5"/>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5284FF"/>
            </a:solidFill>
          </p:spPr>
        </p:sp>
        <p:sp>
          <p:nvSpPr>
            <p:cNvPr name="TextBox 6" id="6"/>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611427" y="-1975557"/>
            <a:ext cx="1764194" cy="3883035"/>
            <a:chOff x="0" y="0"/>
            <a:chExt cx="812800" cy="1788993"/>
          </a:xfrm>
        </p:grpSpPr>
        <p:sp>
          <p:nvSpPr>
            <p:cNvPr name="Freeform 8" id="8"/>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FFFFFF"/>
            </a:solidFill>
          </p:spPr>
        </p:sp>
        <p:sp>
          <p:nvSpPr>
            <p:cNvPr name="TextBox 9" id="9"/>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611427" y="-251526"/>
            <a:ext cx="1764194" cy="4014219"/>
            <a:chOff x="0" y="0"/>
            <a:chExt cx="812800" cy="1849432"/>
          </a:xfrm>
        </p:grpSpPr>
        <p:sp>
          <p:nvSpPr>
            <p:cNvPr name="Freeform 11" id="11"/>
            <p:cNvSpPr/>
            <p:nvPr/>
          </p:nvSpPr>
          <p:spPr>
            <a:xfrm flipH="false" flipV="false" rot="0">
              <a:off x="0" y="0"/>
              <a:ext cx="812800" cy="1849432"/>
            </a:xfrm>
            <a:custGeom>
              <a:avLst/>
              <a:gdLst/>
              <a:ahLst/>
              <a:cxnLst/>
              <a:rect r="r" b="b" t="t" l="l"/>
              <a:pathLst>
                <a:path h="1849432" w="812800">
                  <a:moveTo>
                    <a:pt x="0" y="0"/>
                  </a:moveTo>
                  <a:lnTo>
                    <a:pt x="812800" y="0"/>
                  </a:lnTo>
                  <a:lnTo>
                    <a:pt x="812800" y="1849432"/>
                  </a:lnTo>
                  <a:lnTo>
                    <a:pt x="0" y="1849432"/>
                  </a:lnTo>
                  <a:close/>
                </a:path>
              </a:pathLst>
            </a:custGeom>
            <a:solidFill>
              <a:srgbClr val="9FCDFF"/>
            </a:solidFill>
          </p:spPr>
        </p:sp>
        <p:sp>
          <p:nvSpPr>
            <p:cNvPr name="TextBox 12" id="12"/>
            <p:cNvSpPr txBox="true"/>
            <p:nvPr/>
          </p:nvSpPr>
          <p:spPr>
            <a:xfrm>
              <a:off x="0" y="-38100"/>
              <a:ext cx="812800" cy="188753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7611427" y="-1975557"/>
            <a:ext cx="1764194" cy="3883035"/>
            <a:chOff x="0" y="0"/>
            <a:chExt cx="812800" cy="1788993"/>
          </a:xfrm>
        </p:grpSpPr>
        <p:sp>
          <p:nvSpPr>
            <p:cNvPr name="Freeform 14" id="14"/>
            <p:cNvSpPr/>
            <p:nvPr/>
          </p:nvSpPr>
          <p:spPr>
            <a:xfrm flipH="false" flipV="false" rot="0">
              <a:off x="0" y="0"/>
              <a:ext cx="812800" cy="1788993"/>
            </a:xfrm>
            <a:custGeom>
              <a:avLst/>
              <a:gdLst/>
              <a:ahLst/>
              <a:cxnLst/>
              <a:rect r="r" b="b" t="t" l="l"/>
              <a:pathLst>
                <a:path h="1788993" w="812800">
                  <a:moveTo>
                    <a:pt x="0" y="0"/>
                  </a:moveTo>
                  <a:lnTo>
                    <a:pt x="812800" y="0"/>
                  </a:lnTo>
                  <a:lnTo>
                    <a:pt x="812800" y="1788993"/>
                  </a:lnTo>
                  <a:lnTo>
                    <a:pt x="0" y="1788993"/>
                  </a:lnTo>
                  <a:close/>
                </a:path>
              </a:pathLst>
            </a:custGeom>
            <a:solidFill>
              <a:srgbClr val="17415F"/>
            </a:solidFill>
          </p:spPr>
        </p:sp>
        <p:sp>
          <p:nvSpPr>
            <p:cNvPr name="TextBox 15" id="15"/>
            <p:cNvSpPr txBox="true"/>
            <p:nvPr/>
          </p:nvSpPr>
          <p:spPr>
            <a:xfrm>
              <a:off x="0" y="-38100"/>
              <a:ext cx="812800" cy="182709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565436" y="2830831"/>
            <a:ext cx="7226139" cy="2948531"/>
          </a:xfrm>
          <a:custGeom>
            <a:avLst/>
            <a:gdLst/>
            <a:ahLst/>
            <a:cxnLst/>
            <a:rect r="r" b="b" t="t" l="l"/>
            <a:pathLst>
              <a:path h="2948531" w="7226139">
                <a:moveTo>
                  <a:pt x="0" y="0"/>
                </a:moveTo>
                <a:lnTo>
                  <a:pt x="7226139" y="0"/>
                </a:lnTo>
                <a:lnTo>
                  <a:pt x="7226139" y="2948531"/>
                </a:lnTo>
                <a:lnTo>
                  <a:pt x="0" y="2948531"/>
                </a:lnTo>
                <a:lnTo>
                  <a:pt x="0" y="0"/>
                </a:lnTo>
                <a:close/>
              </a:path>
            </a:pathLst>
          </a:custGeom>
          <a:blipFill>
            <a:blip r:embed="rId2"/>
            <a:stretch>
              <a:fillRect l="-9408" t="-25033" r="-10483" b="-23715"/>
            </a:stretch>
          </a:blipFill>
        </p:spPr>
      </p:sp>
      <p:sp>
        <p:nvSpPr>
          <p:cNvPr name="TextBox 17" id="17"/>
          <p:cNvSpPr txBox="true"/>
          <p:nvPr/>
        </p:nvSpPr>
        <p:spPr>
          <a:xfrm rot="0">
            <a:off x="1565436" y="850989"/>
            <a:ext cx="13540081" cy="1447238"/>
          </a:xfrm>
          <a:prstGeom prst="rect">
            <a:avLst/>
          </a:prstGeom>
        </p:spPr>
        <p:txBody>
          <a:bodyPr anchor="t" rtlCol="false" tIns="0" lIns="0" bIns="0" rIns="0">
            <a:spAutoFit/>
          </a:bodyPr>
          <a:lstStyle/>
          <a:p>
            <a:pPr algn="l">
              <a:lnSpc>
                <a:spcPts val="8083"/>
              </a:lnSpc>
            </a:pPr>
            <a:r>
              <a:rPr lang="en-US" sz="8003" b="true">
                <a:solidFill>
                  <a:srgbClr val="17415F"/>
                </a:solidFill>
                <a:latin typeface="Karnchang SemiCondensed Bold"/>
                <a:ea typeface="Karnchang SemiCondensed Bold"/>
                <a:cs typeface="Karnchang SemiCondensed Bold"/>
                <a:sym typeface="Karnchang SemiCondensed Bold"/>
              </a:rPr>
              <a:t>Data Augmentation</a:t>
            </a:r>
          </a:p>
        </p:txBody>
      </p:sp>
      <p:sp>
        <p:nvSpPr>
          <p:cNvPr name="TextBox 18" id="18"/>
          <p:cNvSpPr txBox="true"/>
          <p:nvPr/>
        </p:nvSpPr>
        <p:spPr>
          <a:xfrm rot="0">
            <a:off x="9144000" y="2726056"/>
            <a:ext cx="7456516" cy="1968500"/>
          </a:xfrm>
          <a:prstGeom prst="rect">
            <a:avLst/>
          </a:prstGeom>
        </p:spPr>
        <p:txBody>
          <a:bodyPr anchor="t" rtlCol="false" tIns="0" lIns="0" bIns="0" rIns="0">
            <a:spAutoFit/>
          </a:bodyPr>
          <a:lstStyle/>
          <a:p>
            <a:pPr algn="just">
              <a:lnSpc>
                <a:spcPts val="3924"/>
              </a:lnSpc>
            </a:pPr>
            <a:r>
              <a:rPr lang="en-US" sz="2499">
                <a:solidFill>
                  <a:srgbClr val="17415F"/>
                </a:solidFill>
                <a:latin typeface="Quark"/>
                <a:ea typeface="Quark"/>
                <a:cs typeface="Quark"/>
                <a:sym typeface="Quark"/>
              </a:rPr>
              <a:t>Data augmentation adalah teknik untuk menciptakan data latihan baru secara artifisial dari data yang sudah ada. Tujuannya adalah agar model menjadi lebih pintar dan tidak overfitting (terlalu menghafal data asli).</a:t>
            </a:r>
          </a:p>
        </p:txBody>
      </p:sp>
      <p:sp>
        <p:nvSpPr>
          <p:cNvPr name="TextBox 19" id="19"/>
          <p:cNvSpPr txBox="true"/>
          <p:nvPr/>
        </p:nvSpPr>
        <p:spPr>
          <a:xfrm rot="0">
            <a:off x="9144000" y="4587832"/>
            <a:ext cx="8115300" cy="2463800"/>
          </a:xfrm>
          <a:prstGeom prst="rect">
            <a:avLst/>
          </a:prstGeom>
        </p:spPr>
        <p:txBody>
          <a:bodyPr anchor="t" rtlCol="false" tIns="0" lIns="0" bIns="0" rIns="0">
            <a:spAutoFit/>
          </a:bodyPr>
          <a:lstStyle/>
          <a:p>
            <a:pPr algn="just">
              <a:lnSpc>
                <a:spcPts val="3924"/>
              </a:lnSpc>
            </a:pPr>
          </a:p>
          <a:p>
            <a:pPr algn="just" marL="539749" indent="-269875" lvl="1">
              <a:lnSpc>
                <a:spcPts val="3924"/>
              </a:lnSpc>
              <a:buFont typeface="Arial"/>
              <a:buChar char="•"/>
            </a:pPr>
            <a:r>
              <a:rPr lang="en-US" sz="2499">
                <a:solidFill>
                  <a:srgbClr val="17415F"/>
                </a:solidFill>
                <a:latin typeface="Quark"/>
                <a:ea typeface="Quark"/>
                <a:cs typeface="Quark"/>
                <a:sym typeface="Quark"/>
              </a:rPr>
              <a:t>Membalik gambar secara horizontal (efek cermin).</a:t>
            </a:r>
          </a:p>
          <a:p>
            <a:pPr algn="just" marL="539749" indent="-269875" lvl="1">
              <a:lnSpc>
                <a:spcPts val="3924"/>
              </a:lnSpc>
              <a:buFont typeface="Arial"/>
              <a:buChar char="•"/>
            </a:pPr>
            <a:r>
              <a:rPr lang="en-US" sz="2499">
                <a:solidFill>
                  <a:srgbClr val="17415F"/>
                </a:solidFill>
                <a:latin typeface="Quark"/>
                <a:ea typeface="Quark"/>
                <a:cs typeface="Quark"/>
                <a:sym typeface="Quark"/>
              </a:rPr>
              <a:t>Memutar gambar sedikit secara acak.</a:t>
            </a:r>
          </a:p>
          <a:p>
            <a:pPr algn="just" marL="539749" indent="-269875" lvl="1">
              <a:lnSpc>
                <a:spcPts val="3924"/>
              </a:lnSpc>
              <a:buFont typeface="Arial"/>
              <a:buChar char="•"/>
            </a:pPr>
            <a:r>
              <a:rPr lang="en-US" sz="2499">
                <a:solidFill>
                  <a:srgbClr val="17415F"/>
                </a:solidFill>
                <a:latin typeface="Quark"/>
                <a:ea typeface="Quark"/>
                <a:cs typeface="Quark"/>
                <a:sym typeface="Quark"/>
              </a:rPr>
              <a:t>Melakukan sedikit zoom in atau zoom out secara acak.</a:t>
            </a:r>
          </a:p>
          <a:p>
            <a:pPr algn="just">
              <a:lnSpc>
                <a:spcPts val="392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DAGzm09woRc</dc:identifier>
  <dcterms:modified xsi:type="dcterms:W3CDTF">2011-08-01T06:04:30Z</dcterms:modified>
  <cp:revision>1</cp:revision>
  <dc:title>Blue White Minimalist Illustrative Financial Report Presentation</dc:title>
</cp:coreProperties>
</file>